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AB0094-E3E3-4599-9D24-B2E01B664163}" v="1" dt="2019-01-04T16:57:25.9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p:restoredTop sz="94665"/>
  </p:normalViewPr>
  <p:slideViewPr>
    <p:cSldViewPr>
      <p:cViewPr varScale="1">
        <p:scale>
          <a:sx n="33" d="100"/>
          <a:sy n="33" d="100"/>
        </p:scale>
        <p:origin x="1194" y="114"/>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cic, Kacey L" userId="6a54a186-bfd5-4be9-830c-ade4d6653b16" providerId="ADAL" clId="{D0AB0094-E3E3-4599-9D24-B2E01B664163}"/>
    <pc:docChg chg="modSld">
      <pc:chgData name="Lacic, Kacey L" userId="6a54a186-bfd5-4be9-830c-ade4d6653b16" providerId="ADAL" clId="{D0AB0094-E3E3-4599-9D24-B2E01B664163}" dt="2019-01-04T16:57:39.142" v="4" actId="1076"/>
      <pc:docMkLst>
        <pc:docMk/>
      </pc:docMkLst>
      <pc:sldChg chg="addSp modSp">
        <pc:chgData name="Lacic, Kacey L" userId="6a54a186-bfd5-4be9-830c-ade4d6653b16" providerId="ADAL" clId="{D0AB0094-E3E3-4599-9D24-B2E01B664163}" dt="2019-01-04T16:57:39.142" v="4" actId="1076"/>
        <pc:sldMkLst>
          <pc:docMk/>
          <pc:sldMk cId="6292998" sldId="256"/>
        </pc:sldMkLst>
        <pc:picChg chg="add mod">
          <ac:chgData name="Lacic, Kacey L" userId="6a54a186-bfd5-4be9-830c-ade4d6653b16" providerId="ADAL" clId="{D0AB0094-E3E3-4599-9D24-B2E01B664163}" dt="2019-01-04T16:57:39.142" v="4" actId="1076"/>
          <ac:picMkLst>
            <pc:docMk/>
            <pc:sldMk cId="6292998" sldId="256"/>
            <ac:picMk id="4" creationId="{61243907-1DAE-453F-A774-09114B4451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1/4/2019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8.jpg"/><Relationship Id="rId10" Type="http://schemas.openxmlformats.org/officeDocument/2006/relationships/hyperlink" Target="https://en.wikipedia.org/wiki/Kullback%E2%80%93Leibler_divergence" TargetMode="External"/><Relationship Id="rId4" Type="http://schemas.openxmlformats.org/officeDocument/2006/relationships/image" Target="../media/image7.png"/><Relationship Id="rId9" Type="http://schemas.openxmlformats.org/officeDocument/2006/relationships/hyperlink" Target="http://www.nature.com/articles/nbt.341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4486" y="14180436"/>
            <a:ext cx="26669999" cy="3746507"/>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 y="8710830"/>
            <a:ext cx="26669999" cy="543775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0" y="3117375"/>
            <a:ext cx="26669999" cy="559548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smtClean="0">
                <a:solidFill>
                  <a:schemeClr val="bg1"/>
                </a:solidFill>
                <a:latin typeface="Arial"/>
                <a:cs typeface="Arial"/>
              </a:rPr>
              <a:t>MaxMass</a:t>
            </a:r>
            <a:endParaRPr lang="en-US" sz="8000" b="1" dirty="0" smtClean="0">
              <a:solidFill>
                <a:schemeClr val="bg1"/>
              </a:solidFill>
              <a:latin typeface="Arial"/>
              <a:cs typeface="Arial"/>
            </a:endParaRPr>
          </a:p>
          <a:p>
            <a:pPr algn="ctr"/>
            <a:r>
              <a:rPr lang="en-US" sz="3600" b="1" dirty="0" smtClean="0">
                <a:solidFill>
                  <a:schemeClr val="bg1"/>
                </a:solidFill>
                <a:latin typeface="Arial"/>
                <a:cs typeface="Arial"/>
              </a:rPr>
              <a:t>Making Room for </a:t>
            </a:r>
            <a:r>
              <a:rPr lang="en-US" sz="3600" b="1" dirty="0" err="1" smtClean="0">
                <a:solidFill>
                  <a:schemeClr val="bg1"/>
                </a:solidFill>
                <a:latin typeface="Arial"/>
                <a:cs typeface="Arial"/>
              </a:rPr>
              <a:t>Bioproduction</a:t>
            </a:r>
            <a:r>
              <a:rPr lang="en-US" sz="3600" b="1" dirty="0" smtClean="0">
                <a:solidFill>
                  <a:schemeClr val="bg1"/>
                </a:solidFill>
                <a:latin typeface="Arial"/>
                <a:cs typeface="Arial"/>
              </a:rPr>
              <a:t> via Intelligent </a:t>
            </a:r>
            <a:r>
              <a:rPr lang="en-US" sz="3600" b="1" dirty="0">
                <a:solidFill>
                  <a:schemeClr val="bg1"/>
                </a:solidFill>
                <a:latin typeface="Arial"/>
                <a:cs typeface="Arial"/>
              </a:rPr>
              <a:t>R</a:t>
            </a:r>
            <a:r>
              <a:rPr lang="en-US" sz="3600" b="1" dirty="0" smtClean="0">
                <a:solidFill>
                  <a:schemeClr val="bg1"/>
                </a:solidFill>
                <a:latin typeface="Arial"/>
                <a:cs typeface="Arial"/>
              </a:rPr>
              <a:t>eduction of the Host </a:t>
            </a:r>
            <a:r>
              <a:rPr lang="en-US" sz="3600" b="1" dirty="0" err="1">
                <a:solidFill>
                  <a:schemeClr val="bg1"/>
                </a:solidFill>
                <a:latin typeface="Arial"/>
                <a:cs typeface="Arial"/>
              </a:rPr>
              <a:t>P</a:t>
            </a:r>
            <a:r>
              <a:rPr lang="en-US" sz="3600" b="1" dirty="0" err="1" smtClean="0">
                <a:solidFill>
                  <a:schemeClr val="bg1"/>
                </a:solidFill>
                <a:latin typeface="Arial"/>
                <a:cs typeface="Arial"/>
              </a:rPr>
              <a:t>roteiome</a:t>
            </a:r>
            <a:r>
              <a:rPr lang="en-US" sz="3600" b="1" dirty="0" smtClean="0">
                <a:solidFill>
                  <a:schemeClr val="bg1"/>
                </a:solidFill>
                <a:latin typeface="Arial"/>
                <a:cs typeface="Arial"/>
              </a:rPr>
              <a:t>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Jeremy Teuton</a:t>
            </a:r>
            <a:endParaRPr lang="en-US" sz="3200" dirty="0">
              <a:solidFill>
                <a:schemeClr val="bg1"/>
              </a:solidFill>
              <a:latin typeface="Arial"/>
              <a:cs typeface="Arial"/>
            </a:endParaRPr>
          </a:p>
        </p:txBody>
      </p:sp>
      <p:sp>
        <p:nvSpPr>
          <p:cNvPr id="8" name="TextBox 7"/>
          <p:cNvSpPr txBox="1"/>
          <p:nvPr/>
        </p:nvSpPr>
        <p:spPr>
          <a:xfrm>
            <a:off x="134352" y="3249770"/>
            <a:ext cx="6418847" cy="769441"/>
          </a:xfrm>
          <a:prstGeom prst="rect">
            <a:avLst/>
          </a:prstGeom>
          <a:noFill/>
        </p:spPr>
        <p:txBody>
          <a:bodyPr wrap="square" rtlCol="0">
            <a:spAutoFit/>
          </a:bodyPr>
          <a:lstStyle/>
          <a:p>
            <a:r>
              <a:rPr lang="en-US" sz="4400" b="1" dirty="0" smtClean="0">
                <a:solidFill>
                  <a:schemeClr val="accent6">
                    <a:lumMod val="75000"/>
                  </a:schemeClr>
                </a:solidFill>
              </a:rPr>
              <a:t>Introduction/Motivation:</a:t>
            </a:r>
            <a:endParaRPr lang="en-US" sz="4400" b="1" dirty="0">
              <a:solidFill>
                <a:schemeClr val="accent6">
                  <a:lumMod val="75000"/>
                </a:schemeClr>
              </a:solidFill>
            </a:endParaRPr>
          </a:p>
        </p:txBody>
      </p:sp>
      <p:sp>
        <p:nvSpPr>
          <p:cNvPr id="9" name="TextBox 8"/>
          <p:cNvSpPr txBox="1"/>
          <p:nvPr/>
        </p:nvSpPr>
        <p:spPr>
          <a:xfrm>
            <a:off x="13030202" y="14032835"/>
            <a:ext cx="5693719" cy="769441"/>
          </a:xfrm>
          <a:prstGeom prst="rect">
            <a:avLst/>
          </a:prstGeom>
          <a:noFill/>
        </p:spPr>
        <p:txBody>
          <a:bodyPr wrap="square" rtlCol="0">
            <a:spAutoFit/>
          </a:bodyPr>
          <a:lstStyle/>
          <a:p>
            <a:r>
              <a:rPr lang="en-US" sz="4400" b="1" dirty="0" smtClean="0">
                <a:solidFill>
                  <a:schemeClr val="accent6">
                    <a:lumMod val="75000"/>
                  </a:schemeClr>
                </a:solidFill>
              </a:rPr>
              <a:t>Methods:</a:t>
            </a:r>
            <a:endParaRPr lang="en-US" sz="4400" b="1" dirty="0">
              <a:solidFill>
                <a:schemeClr val="accent6">
                  <a:lumMod val="75000"/>
                </a:schemeClr>
              </a:solidFill>
            </a:endParaRPr>
          </a:p>
        </p:txBody>
      </p:sp>
      <p:sp>
        <p:nvSpPr>
          <p:cNvPr id="10" name="TextBox 9"/>
          <p:cNvSpPr txBox="1"/>
          <p:nvPr/>
        </p:nvSpPr>
        <p:spPr>
          <a:xfrm>
            <a:off x="174459" y="8598567"/>
            <a:ext cx="5448300" cy="769441"/>
          </a:xfrm>
          <a:prstGeom prst="rect">
            <a:avLst/>
          </a:prstGeom>
          <a:noFill/>
        </p:spPr>
        <p:txBody>
          <a:bodyPr wrap="square" rtlCol="0">
            <a:spAutoFit/>
          </a:bodyPr>
          <a:lstStyle/>
          <a:p>
            <a:r>
              <a:rPr lang="en-US" sz="4400" b="1" dirty="0" smtClean="0">
                <a:solidFill>
                  <a:schemeClr val="accent6">
                    <a:lumMod val="75000"/>
                  </a:schemeClr>
                </a:solidFill>
              </a:rPr>
              <a:t>Results:  </a:t>
            </a:r>
            <a:endParaRPr lang="en-US" sz="4400" b="1" dirty="0">
              <a:solidFill>
                <a:schemeClr val="accent6">
                  <a:lumMod val="75000"/>
                </a:schemeClr>
              </a:solidFill>
            </a:endParaRPr>
          </a:p>
        </p:txBody>
      </p:sp>
      <p:sp>
        <p:nvSpPr>
          <p:cNvPr id="11" name="TextBox 10"/>
          <p:cNvSpPr txBox="1"/>
          <p:nvPr/>
        </p:nvSpPr>
        <p:spPr>
          <a:xfrm>
            <a:off x="371364" y="14212669"/>
            <a:ext cx="11134836" cy="769441"/>
          </a:xfrm>
          <a:prstGeom prst="rect">
            <a:avLst/>
          </a:prstGeom>
          <a:noFill/>
        </p:spPr>
        <p:txBody>
          <a:bodyPr wrap="square" rtlCol="0">
            <a:spAutoFit/>
          </a:bodyPr>
          <a:lstStyle/>
          <a:p>
            <a:r>
              <a:rPr lang="en-US" sz="4400" b="1" dirty="0" smtClean="0">
                <a:solidFill>
                  <a:schemeClr val="accent6">
                    <a:lumMod val="75000"/>
                  </a:schemeClr>
                </a:solidFill>
              </a:rPr>
              <a:t>Discussion/Future Directions:  </a:t>
            </a:r>
            <a:endParaRPr lang="en-US" sz="4400" b="1" dirty="0">
              <a:solidFill>
                <a:schemeClr val="accent6">
                  <a:lumMod val="75000"/>
                </a:schemeClr>
              </a:solidFill>
            </a:endParaRPr>
          </a:p>
        </p:txBody>
      </p:sp>
      <p:pic>
        <p:nvPicPr>
          <p:cNvPr id="12" name="Picture 11"/>
          <p:cNvPicPr>
            <a:picLocks noChangeAspect="1"/>
          </p:cNvPicPr>
          <p:nvPr/>
        </p:nvPicPr>
        <p:blipFill>
          <a:blip r:embed="rId4"/>
          <a:stretch>
            <a:fillRect/>
          </a:stretch>
        </p:blipFill>
        <p:spPr>
          <a:xfrm>
            <a:off x="21796" y="4143989"/>
            <a:ext cx="8024747" cy="4562857"/>
          </a:xfrm>
          <a:prstGeom prst="rect">
            <a:avLst/>
          </a:prstGeom>
        </p:spPr>
      </p:pic>
      <p:pic>
        <p:nvPicPr>
          <p:cNvPr id="13" name="Picture 12" descr="A screenshot of a cell phone&#10;&#10;Description automatically generated">
            <a:extLst>
              <a:ext uri="{FF2B5EF4-FFF2-40B4-BE49-F238E27FC236}">
                <a16:creationId xmlns="" xmlns:a16="http://schemas.microsoft.com/office/drawing/2014/main" id="{E478691F-3B9F-284E-8082-E335A71E45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8656" y="6997991"/>
            <a:ext cx="6774335" cy="1237165"/>
          </a:xfrm>
          <a:prstGeom prst="rect">
            <a:avLst/>
          </a:prstGeom>
        </p:spPr>
      </p:pic>
      <p:pic>
        <p:nvPicPr>
          <p:cNvPr id="14" name="Picture 13">
            <a:extLst>
              <a:ext uri="{FF2B5EF4-FFF2-40B4-BE49-F238E27FC236}">
                <a16:creationId xmlns="" xmlns:a16="http://schemas.microsoft.com/office/drawing/2014/main" id="{E72D2CAF-DFEF-BE45-B74C-418AA8523ACC}"/>
              </a:ext>
            </a:extLst>
          </p:cNvPr>
          <p:cNvPicPr>
            <a:picLocks noChangeAspect="1"/>
          </p:cNvPicPr>
          <p:nvPr/>
        </p:nvPicPr>
        <p:blipFill rotWithShape="1">
          <a:blip r:embed="rId6">
            <a:extLst>
              <a:ext uri="{28A0092B-C50C-407E-A947-70E740481C1C}">
                <a14:useLocalDpi xmlns:a14="http://schemas.microsoft.com/office/drawing/2010/main" val="0"/>
              </a:ext>
            </a:extLst>
          </a:blip>
          <a:srcRect b="44697"/>
          <a:stretch/>
        </p:blipFill>
        <p:spPr>
          <a:xfrm>
            <a:off x="-257698" y="8985344"/>
            <a:ext cx="7772400" cy="5562600"/>
          </a:xfrm>
          <a:prstGeom prst="rect">
            <a:avLst/>
          </a:prstGeom>
        </p:spPr>
      </p:pic>
      <p:pic>
        <p:nvPicPr>
          <p:cNvPr id="15" name="Picture 14">
            <a:extLst>
              <a:ext uri="{FF2B5EF4-FFF2-40B4-BE49-F238E27FC236}">
                <a16:creationId xmlns="" xmlns:a16="http://schemas.microsoft.com/office/drawing/2014/main" id="{B84D8B8B-051E-EE44-8750-3AD081B908A1}"/>
              </a:ext>
            </a:extLst>
          </p:cNvPr>
          <p:cNvPicPr>
            <a:picLocks noChangeAspect="1"/>
          </p:cNvPicPr>
          <p:nvPr/>
        </p:nvPicPr>
        <p:blipFill rotWithShape="1">
          <a:blip r:embed="rId7">
            <a:extLst>
              <a:ext uri="{28A0092B-C50C-407E-A947-70E740481C1C}">
                <a14:useLocalDpi xmlns:a14="http://schemas.microsoft.com/office/drawing/2010/main" val="0"/>
              </a:ext>
            </a:extLst>
          </a:blip>
          <a:srcRect l="63440" t="4899" b="65599"/>
          <a:stretch/>
        </p:blipFill>
        <p:spPr>
          <a:xfrm rot="16200000">
            <a:off x="9072507" y="8684671"/>
            <a:ext cx="4670016" cy="4876799"/>
          </a:xfrm>
          <a:prstGeom prst="rect">
            <a:avLst/>
          </a:prstGeom>
        </p:spPr>
      </p:pic>
      <p:pic>
        <p:nvPicPr>
          <p:cNvPr id="17" name="Picture 16">
            <a:extLst>
              <a:ext uri="{FF2B5EF4-FFF2-40B4-BE49-F238E27FC236}">
                <a16:creationId xmlns="" xmlns:a16="http://schemas.microsoft.com/office/drawing/2014/main" id="{9596915A-9CA6-0B40-BDE7-E97451A50BC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25054" y="8834237"/>
            <a:ext cx="7708146" cy="5424032"/>
          </a:xfrm>
          <a:prstGeom prst="rect">
            <a:avLst/>
          </a:prstGeom>
        </p:spPr>
      </p:pic>
      <p:sp>
        <p:nvSpPr>
          <p:cNvPr id="18" name="Title 1">
            <a:extLst>
              <a:ext uri="{FF2B5EF4-FFF2-40B4-BE49-F238E27FC236}">
                <a16:creationId xmlns:a16="http://schemas.microsoft.com/office/drawing/2014/main" xmlns="" id="{C0766C36-F4B1-A04F-8843-E9DAFA995723}"/>
              </a:ext>
            </a:extLst>
          </p:cNvPr>
          <p:cNvSpPr txBox="1">
            <a:spLocks/>
          </p:cNvSpPr>
          <p:nvPr/>
        </p:nvSpPr>
        <p:spPr>
          <a:xfrm>
            <a:off x="533400" y="14706600"/>
            <a:ext cx="1828800" cy="605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ysClr val="windowText" lastClr="000000"/>
                </a:solidFill>
                <a:effectLst/>
                <a:uLnTx/>
                <a:uFillTx/>
                <a:latin typeface="Calibri Light" panose="020F0302020204030204"/>
                <a:ea typeface="+mj-ea"/>
                <a:cs typeface="+mj-cs"/>
              </a:rPr>
              <a:t>Questions? </a:t>
            </a:r>
            <a:endParaRPr kumimoji="0" lang="en-US" sz="28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sp>
        <p:nvSpPr>
          <p:cNvPr id="19" name="Rectangle 18">
            <a:extLst>
              <a:ext uri="{FF2B5EF4-FFF2-40B4-BE49-F238E27FC236}">
                <a16:creationId xmlns:a16="http://schemas.microsoft.com/office/drawing/2014/main" xmlns="" id="{C68FC13C-4317-9E45-BFE8-7EEE983CC484}"/>
              </a:ext>
            </a:extLst>
          </p:cNvPr>
          <p:cNvSpPr/>
          <p:nvPr/>
        </p:nvSpPr>
        <p:spPr>
          <a:xfrm>
            <a:off x="342900" y="15126176"/>
            <a:ext cx="12687300" cy="2800767"/>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smtClean="0">
                <a:ln>
                  <a:noFill/>
                </a:ln>
                <a:solidFill>
                  <a:srgbClr val="000000"/>
                </a:solidFill>
                <a:effectLst/>
                <a:uLnTx/>
                <a:uFillTx/>
              </a:rPr>
              <a:t>Any genes that were knocked out in one of the KHK steps  and never appears in the </a:t>
            </a:r>
            <a:r>
              <a:rPr kumimoji="0" lang="en-US" sz="1600" b="0" i="0" u="none" strike="noStrike" kern="0" cap="none" spc="0" normalizeH="0" baseline="0" noProof="0" dirty="0" err="1" smtClean="0">
                <a:ln>
                  <a:noFill/>
                </a:ln>
                <a:solidFill>
                  <a:srgbClr val="000000"/>
                </a:solidFill>
                <a:effectLst/>
                <a:uLnTx/>
                <a:uFillTx/>
              </a:rPr>
              <a:t>iBAQ</a:t>
            </a:r>
            <a:r>
              <a:rPr kumimoji="0" lang="en-US" sz="1600" b="0" i="0" u="none" strike="noStrike" kern="0" cap="none" spc="0" normalizeH="0" baseline="0" noProof="0" dirty="0" smtClean="0">
                <a:ln>
                  <a:noFill/>
                </a:ln>
                <a:solidFill>
                  <a:srgbClr val="000000"/>
                </a:solidFill>
                <a:effectLst/>
                <a:uLnTx/>
                <a:uFillTx/>
              </a:rPr>
              <a:t> dataset, so can we assume its wild-type expression is 0?</a:t>
            </a:r>
            <a:r>
              <a:rPr kumimoji="0" lang="en-US" sz="1600" b="0" i="0" u="none" strike="noStrike" kern="0" cap="none" spc="0" normalizeH="0" baseline="0" noProof="0" dirty="0" smtClean="0">
                <a:ln>
                  <a:noFill/>
                </a:ln>
                <a:solidFill>
                  <a:prstClr val="black"/>
                </a:solidFill>
                <a:effectLst/>
                <a:uLnTx/>
                <a:uFillTx/>
              </a:rPr>
              <a:t>  It is not in the </a:t>
            </a:r>
            <a:r>
              <a:rPr kumimoji="0" lang="en-US" sz="1600" b="0" i="0" u="none" strike="noStrike" kern="0" cap="none" spc="0" normalizeH="0" baseline="0" noProof="0" dirty="0" err="1" smtClean="0">
                <a:ln>
                  <a:noFill/>
                </a:ln>
                <a:solidFill>
                  <a:prstClr val="black"/>
                </a:solidFill>
                <a:effectLst/>
                <a:uLnTx/>
                <a:uFillTx/>
              </a:rPr>
              <a:t>iBAQ</a:t>
            </a:r>
            <a:r>
              <a:rPr kumimoji="0" lang="en-US" sz="1600" b="0" i="0" u="none" strike="noStrike" kern="0" cap="none" spc="0" normalizeH="0" baseline="0" noProof="0" dirty="0" smtClean="0">
                <a:ln>
                  <a:noFill/>
                </a:ln>
                <a:solidFill>
                  <a:prstClr val="black"/>
                </a:solidFill>
                <a:effectLst/>
                <a:uLnTx/>
                <a:uFillTx/>
              </a:rPr>
              <a:t> dataset, but it is in the list of KHK knockouts.</a:t>
            </a:r>
          </a:p>
          <a:p>
            <a:pPr marL="800100" marR="0" lvl="1"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smtClean="0">
                <a:ln>
                  <a:noFill/>
                </a:ln>
                <a:solidFill>
                  <a:prstClr val="black"/>
                </a:solidFill>
                <a:effectLst/>
                <a:uLnTx/>
                <a:uFillTx/>
              </a:rPr>
              <a:t>If it is not in the data frame, then it was not observed. This is common in proteomics. We only observe some fraction of the proteins in any given experiment. The typical answer is that the others are below the limit of detection. I am not sure how you want to encode that for your analysis, but their abundance is presumed to be zero/low.</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smtClean="0">
                <a:ln>
                  <a:noFill/>
                </a:ln>
                <a:solidFill>
                  <a:prstClr val="black"/>
                </a:solidFill>
                <a:effectLst/>
                <a:uLnTx/>
                <a:uFillTx/>
              </a:rPr>
              <a:t>I know that </a:t>
            </a:r>
            <a:r>
              <a:rPr kumimoji="0" lang="en-US" sz="1600" b="0" i="0" u="none" strike="noStrike" kern="0" cap="none" spc="0" normalizeH="0" baseline="0" noProof="0" dirty="0" err="1" smtClean="0">
                <a:ln>
                  <a:noFill/>
                </a:ln>
                <a:solidFill>
                  <a:prstClr val="black"/>
                </a:solidFill>
                <a:effectLst/>
                <a:uLnTx/>
                <a:uFillTx/>
              </a:rPr>
              <a:t>iBAQ</a:t>
            </a:r>
            <a:r>
              <a:rPr kumimoji="0" lang="en-US" sz="1600" b="0" i="0" u="none" strike="noStrike" kern="0" cap="none" spc="0" normalizeH="0" baseline="0" noProof="0" dirty="0" smtClean="0">
                <a:ln>
                  <a:noFill/>
                </a:ln>
                <a:solidFill>
                  <a:prstClr val="black"/>
                </a:solidFill>
                <a:effectLst/>
                <a:uLnTx/>
                <a:uFillTx/>
              </a:rPr>
              <a:t> values are not comparable across conditions, but are they comparable across replicates?  </a:t>
            </a:r>
          </a:p>
          <a:p>
            <a:pPr marL="800100" marR="0" lvl="1"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smtClean="0">
                <a:ln>
                  <a:noFill/>
                </a:ln>
                <a:solidFill>
                  <a:prstClr val="black"/>
                </a:solidFill>
                <a:effectLst/>
                <a:uLnTx/>
                <a:uFillTx/>
              </a:rPr>
              <a:t>I can use </a:t>
            </a:r>
            <a:r>
              <a:rPr kumimoji="0" lang="en-US" sz="1600" b="0" i="0" u="none" strike="noStrike" kern="0" cap="none" spc="0" normalizeH="0" baseline="0" noProof="0" dirty="0" err="1" smtClean="0">
                <a:ln>
                  <a:noFill/>
                </a:ln>
                <a:solidFill>
                  <a:prstClr val="black"/>
                </a:solidFill>
                <a:effectLst/>
                <a:uLnTx/>
                <a:uFillTx/>
              </a:rPr>
              <a:t>iBAQ</a:t>
            </a:r>
            <a:r>
              <a:rPr kumimoji="0" lang="en-US" sz="1600" b="0" i="0" u="none" strike="noStrike" kern="0" cap="none" spc="0" normalizeH="0" baseline="0" noProof="0" dirty="0" smtClean="0">
                <a:ln>
                  <a:noFill/>
                </a:ln>
                <a:solidFill>
                  <a:prstClr val="black"/>
                </a:solidFill>
                <a:effectLst/>
                <a:uLnTx/>
                <a:uFillTx/>
              </a:rPr>
              <a:t> to compare across different conditions, but we need to keep in mind that this method has a larger error because it include all detected peptides, including some that very variable and less reliable for quantification. It was estimated that the error in </a:t>
            </a:r>
            <a:r>
              <a:rPr kumimoji="0" lang="en-US" sz="1600" b="0" i="0" u="none" strike="noStrike" kern="0" cap="none" spc="0" normalizeH="0" baseline="0" noProof="0" dirty="0" err="1" smtClean="0">
                <a:ln>
                  <a:noFill/>
                </a:ln>
                <a:solidFill>
                  <a:prstClr val="black"/>
                </a:solidFill>
                <a:effectLst/>
                <a:uLnTx/>
                <a:uFillTx/>
              </a:rPr>
              <a:t>iBAQ</a:t>
            </a:r>
            <a:r>
              <a:rPr kumimoji="0" lang="en-US" sz="1600" b="0" i="0" u="none" strike="noStrike" kern="0" cap="none" spc="0" normalizeH="0" baseline="0" noProof="0" dirty="0" smtClean="0">
                <a:ln>
                  <a:noFill/>
                </a:ln>
                <a:solidFill>
                  <a:prstClr val="black"/>
                </a:solidFill>
                <a:effectLst/>
                <a:uLnTx/>
                <a:uFillTx/>
              </a:rPr>
              <a:t> is about 2 folds.</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smtClean="0">
                <a:ln>
                  <a:noFill/>
                </a:ln>
                <a:solidFill>
                  <a:prstClr val="black"/>
                </a:solidFill>
                <a:effectLst/>
                <a:uLnTx/>
                <a:uFillTx/>
              </a:rPr>
              <a:t> i.e. is it valid to calculate the molar percentage of the mean of 3 replicates, or do I need to calculate the molar percentage individually for each replicate and then take the mean? </a:t>
            </a:r>
          </a:p>
        </p:txBody>
      </p:sp>
      <p:grpSp>
        <p:nvGrpSpPr>
          <p:cNvPr id="29" name="Group 28"/>
          <p:cNvGrpSpPr/>
          <p:nvPr/>
        </p:nvGrpSpPr>
        <p:grpSpPr>
          <a:xfrm>
            <a:off x="20269200" y="3459732"/>
            <a:ext cx="5980083" cy="5251097"/>
            <a:chOff x="18422484" y="3128211"/>
            <a:chExt cx="6345454" cy="5631245"/>
          </a:xfrm>
        </p:grpSpPr>
        <p:sp>
          <p:nvSpPr>
            <p:cNvPr id="2" name="Donut 1"/>
            <p:cNvSpPr/>
            <p:nvPr/>
          </p:nvSpPr>
          <p:spPr>
            <a:xfrm>
              <a:off x="19888200" y="4834055"/>
              <a:ext cx="2819400" cy="2570783"/>
            </a:xfrm>
            <a:prstGeom prst="donut">
              <a:avLst>
                <a:gd name="adj" fmla="val 40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Isosceles Triangle 2"/>
            <p:cNvSpPr/>
            <p:nvPr/>
          </p:nvSpPr>
          <p:spPr>
            <a:xfrm rot="7188582">
              <a:off x="18785346" y="4190326"/>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rot="9905478">
              <a:off x="19266268" y="3755774"/>
              <a:ext cx="1295400" cy="1624257"/>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4960802">
              <a:off x="18861429" y="4754986"/>
              <a:ext cx="827975" cy="1645973"/>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3425436">
              <a:off x="22060743" y="3679086"/>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19054529">
              <a:off x="22100343" y="6773855"/>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18422484" y="6087979"/>
              <a:ext cx="4365327" cy="2671477"/>
            </a:xfrm>
            <a:custGeom>
              <a:avLst/>
              <a:gdLst>
                <a:gd name="connsiteX0" fmla="*/ 82084 w 4365327"/>
                <a:gd name="connsiteY0" fmla="*/ 0 h 2671477"/>
                <a:gd name="connsiteX1" fmla="*/ 9895 w 4365327"/>
                <a:gd name="connsiteY1" fmla="*/ 120316 h 2671477"/>
                <a:gd name="connsiteX2" fmla="*/ 82084 w 4365327"/>
                <a:gd name="connsiteY2" fmla="*/ 385010 h 2671477"/>
                <a:gd name="connsiteX3" fmla="*/ 106148 w 4365327"/>
                <a:gd name="connsiteY3" fmla="*/ 457200 h 2671477"/>
                <a:gd name="connsiteX4" fmla="*/ 202400 w 4365327"/>
                <a:gd name="connsiteY4" fmla="*/ 505326 h 2671477"/>
                <a:gd name="connsiteX5" fmla="*/ 298653 w 4365327"/>
                <a:gd name="connsiteY5" fmla="*/ 625642 h 2671477"/>
                <a:gd name="connsiteX6" fmla="*/ 226463 w 4365327"/>
                <a:gd name="connsiteY6" fmla="*/ 818147 h 2671477"/>
                <a:gd name="connsiteX7" fmla="*/ 202400 w 4365327"/>
                <a:gd name="connsiteY7" fmla="*/ 890337 h 2671477"/>
                <a:gd name="connsiteX8" fmla="*/ 130211 w 4365327"/>
                <a:gd name="connsiteY8" fmla="*/ 938463 h 2671477"/>
                <a:gd name="connsiteX9" fmla="*/ 202400 w 4365327"/>
                <a:gd name="connsiteY9" fmla="*/ 1251284 h 2671477"/>
                <a:gd name="connsiteX10" fmla="*/ 298653 w 4365327"/>
                <a:gd name="connsiteY10" fmla="*/ 1275347 h 2671477"/>
                <a:gd name="connsiteX11" fmla="*/ 443032 w 4365327"/>
                <a:gd name="connsiteY11" fmla="*/ 1395663 h 2671477"/>
                <a:gd name="connsiteX12" fmla="*/ 539284 w 4365327"/>
                <a:gd name="connsiteY12" fmla="*/ 1491916 h 2671477"/>
                <a:gd name="connsiteX13" fmla="*/ 707727 w 4365327"/>
                <a:gd name="connsiteY13" fmla="*/ 1540042 h 2671477"/>
                <a:gd name="connsiteX14" fmla="*/ 779916 w 4365327"/>
                <a:gd name="connsiteY14" fmla="*/ 1588168 h 2671477"/>
                <a:gd name="connsiteX15" fmla="*/ 924295 w 4365327"/>
                <a:gd name="connsiteY15" fmla="*/ 1636295 h 2671477"/>
                <a:gd name="connsiteX16" fmla="*/ 996484 w 4365327"/>
                <a:gd name="connsiteY16" fmla="*/ 1660358 h 2671477"/>
                <a:gd name="connsiteX17" fmla="*/ 1213053 w 4365327"/>
                <a:gd name="connsiteY17" fmla="*/ 1684421 h 2671477"/>
                <a:gd name="connsiteX18" fmla="*/ 1357432 w 4365327"/>
                <a:gd name="connsiteY18" fmla="*/ 1732547 h 2671477"/>
                <a:gd name="connsiteX19" fmla="*/ 1429621 w 4365327"/>
                <a:gd name="connsiteY19" fmla="*/ 1756610 h 2671477"/>
                <a:gd name="connsiteX20" fmla="*/ 1477748 w 4365327"/>
                <a:gd name="connsiteY20" fmla="*/ 1804737 h 2671477"/>
                <a:gd name="connsiteX21" fmla="*/ 1574000 w 4365327"/>
                <a:gd name="connsiteY21" fmla="*/ 1828800 h 2671477"/>
                <a:gd name="connsiteX22" fmla="*/ 1742442 w 4365327"/>
                <a:gd name="connsiteY22" fmla="*/ 1900989 h 2671477"/>
                <a:gd name="connsiteX23" fmla="*/ 1862758 w 4365327"/>
                <a:gd name="connsiteY23" fmla="*/ 2021305 h 2671477"/>
                <a:gd name="connsiteX24" fmla="*/ 1886821 w 4365327"/>
                <a:gd name="connsiteY24" fmla="*/ 2093495 h 2671477"/>
                <a:gd name="connsiteX25" fmla="*/ 1934948 w 4365327"/>
                <a:gd name="connsiteY25" fmla="*/ 2165684 h 2671477"/>
                <a:gd name="connsiteX26" fmla="*/ 2007137 w 4365327"/>
                <a:gd name="connsiteY26" fmla="*/ 2213810 h 2671477"/>
                <a:gd name="connsiteX27" fmla="*/ 2680905 w 4365327"/>
                <a:gd name="connsiteY27" fmla="*/ 2286000 h 2671477"/>
                <a:gd name="connsiteX28" fmla="*/ 2825284 w 4365327"/>
                <a:gd name="connsiteY28" fmla="*/ 2310063 h 2671477"/>
                <a:gd name="connsiteX29" fmla="*/ 2969663 w 4365327"/>
                <a:gd name="connsiteY29" fmla="*/ 2358189 h 2671477"/>
                <a:gd name="connsiteX30" fmla="*/ 3041853 w 4365327"/>
                <a:gd name="connsiteY30" fmla="*/ 2406316 h 2671477"/>
                <a:gd name="connsiteX31" fmla="*/ 3138105 w 4365327"/>
                <a:gd name="connsiteY31" fmla="*/ 2430379 h 2671477"/>
                <a:gd name="connsiteX32" fmla="*/ 3210295 w 4365327"/>
                <a:gd name="connsiteY32" fmla="*/ 2454442 h 2671477"/>
                <a:gd name="connsiteX33" fmla="*/ 3378737 w 4365327"/>
                <a:gd name="connsiteY33" fmla="*/ 2526632 h 2671477"/>
                <a:gd name="connsiteX34" fmla="*/ 3595305 w 4365327"/>
                <a:gd name="connsiteY34" fmla="*/ 2574758 h 2671477"/>
                <a:gd name="connsiteX35" fmla="*/ 3835937 w 4365327"/>
                <a:gd name="connsiteY35" fmla="*/ 2598821 h 2671477"/>
                <a:gd name="connsiteX36" fmla="*/ 3980316 w 4365327"/>
                <a:gd name="connsiteY36" fmla="*/ 2622884 h 2671477"/>
                <a:gd name="connsiteX37" fmla="*/ 4124695 w 4365327"/>
                <a:gd name="connsiteY37" fmla="*/ 2671010 h 2671477"/>
                <a:gd name="connsiteX38" fmla="*/ 4365327 w 4365327"/>
                <a:gd name="connsiteY38" fmla="*/ 2646947 h 267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65327" h="2671477">
                  <a:moveTo>
                    <a:pt x="82084" y="0"/>
                  </a:moveTo>
                  <a:cubicBezTo>
                    <a:pt x="58021" y="40105"/>
                    <a:pt x="17007" y="74090"/>
                    <a:pt x="9895" y="120316"/>
                  </a:cubicBezTo>
                  <a:cubicBezTo>
                    <a:pt x="-20671" y="318996"/>
                    <a:pt x="24122" y="269086"/>
                    <a:pt x="82084" y="385010"/>
                  </a:cubicBezTo>
                  <a:cubicBezTo>
                    <a:pt x="93428" y="407697"/>
                    <a:pt x="88212" y="439264"/>
                    <a:pt x="106148" y="457200"/>
                  </a:cubicBezTo>
                  <a:cubicBezTo>
                    <a:pt x="131513" y="482565"/>
                    <a:pt x="172554" y="485428"/>
                    <a:pt x="202400" y="505326"/>
                  </a:cubicBezTo>
                  <a:cubicBezTo>
                    <a:pt x="243546" y="532757"/>
                    <a:pt x="272909" y="587026"/>
                    <a:pt x="298653" y="625642"/>
                  </a:cubicBezTo>
                  <a:cubicBezTo>
                    <a:pt x="252227" y="857774"/>
                    <a:pt x="309080" y="652914"/>
                    <a:pt x="226463" y="818147"/>
                  </a:cubicBezTo>
                  <a:cubicBezTo>
                    <a:pt x="215119" y="840834"/>
                    <a:pt x="218245" y="870530"/>
                    <a:pt x="202400" y="890337"/>
                  </a:cubicBezTo>
                  <a:cubicBezTo>
                    <a:pt x="184334" y="912920"/>
                    <a:pt x="154274" y="922421"/>
                    <a:pt x="130211" y="938463"/>
                  </a:cubicBezTo>
                  <a:cubicBezTo>
                    <a:pt x="134046" y="976817"/>
                    <a:pt x="117849" y="1194917"/>
                    <a:pt x="202400" y="1251284"/>
                  </a:cubicBezTo>
                  <a:cubicBezTo>
                    <a:pt x="229917" y="1269629"/>
                    <a:pt x="266569" y="1267326"/>
                    <a:pt x="298653" y="1275347"/>
                  </a:cubicBezTo>
                  <a:cubicBezTo>
                    <a:pt x="548971" y="1525668"/>
                    <a:pt x="208525" y="1194657"/>
                    <a:pt x="443032" y="1395663"/>
                  </a:cubicBezTo>
                  <a:cubicBezTo>
                    <a:pt x="477482" y="1425192"/>
                    <a:pt x="502362" y="1465543"/>
                    <a:pt x="539284" y="1491916"/>
                  </a:cubicBezTo>
                  <a:cubicBezTo>
                    <a:pt x="557872" y="1505193"/>
                    <a:pt x="697662" y="1537526"/>
                    <a:pt x="707727" y="1540042"/>
                  </a:cubicBezTo>
                  <a:cubicBezTo>
                    <a:pt x="731790" y="1556084"/>
                    <a:pt x="753488" y="1576422"/>
                    <a:pt x="779916" y="1588168"/>
                  </a:cubicBezTo>
                  <a:cubicBezTo>
                    <a:pt x="826273" y="1608771"/>
                    <a:pt x="876169" y="1620253"/>
                    <a:pt x="924295" y="1636295"/>
                  </a:cubicBezTo>
                  <a:cubicBezTo>
                    <a:pt x="948358" y="1644316"/>
                    <a:pt x="971275" y="1657557"/>
                    <a:pt x="996484" y="1660358"/>
                  </a:cubicBezTo>
                  <a:lnTo>
                    <a:pt x="1213053" y="1684421"/>
                  </a:lnTo>
                  <a:lnTo>
                    <a:pt x="1357432" y="1732547"/>
                  </a:lnTo>
                  <a:lnTo>
                    <a:pt x="1429621" y="1756610"/>
                  </a:lnTo>
                  <a:cubicBezTo>
                    <a:pt x="1445663" y="1772652"/>
                    <a:pt x="1457456" y="1794591"/>
                    <a:pt x="1477748" y="1804737"/>
                  </a:cubicBezTo>
                  <a:cubicBezTo>
                    <a:pt x="1507328" y="1819527"/>
                    <a:pt x="1542201" y="1819715"/>
                    <a:pt x="1574000" y="1828800"/>
                  </a:cubicBezTo>
                  <a:cubicBezTo>
                    <a:pt x="1622464" y="1842647"/>
                    <a:pt x="1705182" y="1872009"/>
                    <a:pt x="1742442" y="1900989"/>
                  </a:cubicBezTo>
                  <a:cubicBezTo>
                    <a:pt x="1787212" y="1935810"/>
                    <a:pt x="1862758" y="2021305"/>
                    <a:pt x="1862758" y="2021305"/>
                  </a:cubicBezTo>
                  <a:cubicBezTo>
                    <a:pt x="1870779" y="2045368"/>
                    <a:pt x="1875477" y="2070808"/>
                    <a:pt x="1886821" y="2093495"/>
                  </a:cubicBezTo>
                  <a:cubicBezTo>
                    <a:pt x="1899755" y="2119362"/>
                    <a:pt x="1914498" y="2145234"/>
                    <a:pt x="1934948" y="2165684"/>
                  </a:cubicBezTo>
                  <a:cubicBezTo>
                    <a:pt x="1955398" y="2186134"/>
                    <a:pt x="1978586" y="2209205"/>
                    <a:pt x="2007137" y="2213810"/>
                  </a:cubicBezTo>
                  <a:cubicBezTo>
                    <a:pt x="2230130" y="2249777"/>
                    <a:pt x="2458103" y="2248867"/>
                    <a:pt x="2680905" y="2286000"/>
                  </a:cubicBezTo>
                  <a:cubicBezTo>
                    <a:pt x="2729031" y="2294021"/>
                    <a:pt x="2777951" y="2298230"/>
                    <a:pt x="2825284" y="2310063"/>
                  </a:cubicBezTo>
                  <a:cubicBezTo>
                    <a:pt x="2874499" y="2322367"/>
                    <a:pt x="2969663" y="2358189"/>
                    <a:pt x="2969663" y="2358189"/>
                  </a:cubicBezTo>
                  <a:cubicBezTo>
                    <a:pt x="2993726" y="2374231"/>
                    <a:pt x="3015271" y="2394924"/>
                    <a:pt x="3041853" y="2406316"/>
                  </a:cubicBezTo>
                  <a:cubicBezTo>
                    <a:pt x="3072250" y="2419344"/>
                    <a:pt x="3106306" y="2421294"/>
                    <a:pt x="3138105" y="2430379"/>
                  </a:cubicBezTo>
                  <a:cubicBezTo>
                    <a:pt x="3162494" y="2437347"/>
                    <a:pt x="3186981" y="2444450"/>
                    <a:pt x="3210295" y="2454442"/>
                  </a:cubicBezTo>
                  <a:cubicBezTo>
                    <a:pt x="3338623" y="2509439"/>
                    <a:pt x="3265879" y="2494386"/>
                    <a:pt x="3378737" y="2526632"/>
                  </a:cubicBezTo>
                  <a:cubicBezTo>
                    <a:pt x="3428769" y="2540927"/>
                    <a:pt x="3548790" y="2568556"/>
                    <a:pt x="3595305" y="2574758"/>
                  </a:cubicBezTo>
                  <a:cubicBezTo>
                    <a:pt x="3675209" y="2585412"/>
                    <a:pt x="3755949" y="2588823"/>
                    <a:pt x="3835937" y="2598821"/>
                  </a:cubicBezTo>
                  <a:cubicBezTo>
                    <a:pt x="3884350" y="2604873"/>
                    <a:pt x="3932190" y="2614863"/>
                    <a:pt x="3980316" y="2622884"/>
                  </a:cubicBezTo>
                  <a:cubicBezTo>
                    <a:pt x="4028442" y="2638926"/>
                    <a:pt x="4074217" y="2676058"/>
                    <a:pt x="4124695" y="2671010"/>
                  </a:cubicBezTo>
                  <a:lnTo>
                    <a:pt x="4365327" y="264694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23726274" y="4162926"/>
              <a:ext cx="1041664" cy="3585411"/>
            </a:xfrm>
            <a:custGeom>
              <a:avLst/>
              <a:gdLst>
                <a:gd name="connsiteX0" fmla="*/ 48126 w 1041664"/>
                <a:gd name="connsiteY0" fmla="*/ 3585411 h 3585411"/>
                <a:gd name="connsiteX1" fmla="*/ 72189 w 1041664"/>
                <a:gd name="connsiteY1" fmla="*/ 3441032 h 3585411"/>
                <a:gd name="connsiteX2" fmla="*/ 48126 w 1041664"/>
                <a:gd name="connsiteY2" fmla="*/ 3368842 h 3585411"/>
                <a:gd name="connsiteX3" fmla="*/ 72189 w 1041664"/>
                <a:gd name="connsiteY3" fmla="*/ 2646948 h 3585411"/>
                <a:gd name="connsiteX4" fmla="*/ 120315 w 1041664"/>
                <a:gd name="connsiteY4" fmla="*/ 2598821 h 3585411"/>
                <a:gd name="connsiteX5" fmla="*/ 336884 w 1041664"/>
                <a:gd name="connsiteY5" fmla="*/ 2550695 h 3585411"/>
                <a:gd name="connsiteX6" fmla="*/ 505326 w 1041664"/>
                <a:gd name="connsiteY6" fmla="*/ 2502569 h 3585411"/>
                <a:gd name="connsiteX7" fmla="*/ 601579 w 1041664"/>
                <a:gd name="connsiteY7" fmla="*/ 2430379 h 3585411"/>
                <a:gd name="connsiteX8" fmla="*/ 745958 w 1041664"/>
                <a:gd name="connsiteY8" fmla="*/ 2382253 h 3585411"/>
                <a:gd name="connsiteX9" fmla="*/ 890337 w 1041664"/>
                <a:gd name="connsiteY9" fmla="*/ 2189748 h 3585411"/>
                <a:gd name="connsiteX10" fmla="*/ 914400 w 1041664"/>
                <a:gd name="connsiteY10" fmla="*/ 2093495 h 3585411"/>
                <a:gd name="connsiteX11" fmla="*/ 938463 w 1041664"/>
                <a:gd name="connsiteY11" fmla="*/ 1973179 h 3585411"/>
                <a:gd name="connsiteX12" fmla="*/ 962526 w 1041664"/>
                <a:gd name="connsiteY12" fmla="*/ 1900990 h 3585411"/>
                <a:gd name="connsiteX13" fmla="*/ 986589 w 1041664"/>
                <a:gd name="connsiteY13" fmla="*/ 1804737 h 3585411"/>
                <a:gd name="connsiteX14" fmla="*/ 890337 w 1041664"/>
                <a:gd name="connsiteY14" fmla="*/ 1130969 h 3585411"/>
                <a:gd name="connsiteX15" fmla="*/ 601579 w 1041664"/>
                <a:gd name="connsiteY15" fmla="*/ 1106906 h 3585411"/>
                <a:gd name="connsiteX16" fmla="*/ 385010 w 1041664"/>
                <a:gd name="connsiteY16" fmla="*/ 1082842 h 3585411"/>
                <a:gd name="connsiteX17" fmla="*/ 312821 w 1041664"/>
                <a:gd name="connsiteY17" fmla="*/ 1010653 h 3585411"/>
                <a:gd name="connsiteX18" fmla="*/ 312821 w 1041664"/>
                <a:gd name="connsiteY18" fmla="*/ 745958 h 3585411"/>
                <a:gd name="connsiteX19" fmla="*/ 385010 w 1041664"/>
                <a:gd name="connsiteY19" fmla="*/ 697832 h 3585411"/>
                <a:gd name="connsiteX20" fmla="*/ 433137 w 1041664"/>
                <a:gd name="connsiteY20" fmla="*/ 601579 h 3585411"/>
                <a:gd name="connsiteX21" fmla="*/ 433137 w 1041664"/>
                <a:gd name="connsiteY21" fmla="*/ 216569 h 3585411"/>
                <a:gd name="connsiteX22" fmla="*/ 409073 w 1041664"/>
                <a:gd name="connsiteY22" fmla="*/ 144379 h 3585411"/>
                <a:gd name="connsiteX23" fmla="*/ 264694 w 1041664"/>
                <a:gd name="connsiteY23" fmla="*/ 48127 h 3585411"/>
                <a:gd name="connsiteX24" fmla="*/ 168442 w 1041664"/>
                <a:gd name="connsiteY24" fmla="*/ 0 h 3585411"/>
                <a:gd name="connsiteX25" fmla="*/ 72189 w 1041664"/>
                <a:gd name="connsiteY25" fmla="*/ 24063 h 3585411"/>
                <a:gd name="connsiteX26" fmla="*/ 0 w 1041664"/>
                <a:gd name="connsiteY26" fmla="*/ 264695 h 358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41664" h="3585411">
                  <a:moveTo>
                    <a:pt x="48126" y="3585411"/>
                  </a:moveTo>
                  <a:cubicBezTo>
                    <a:pt x="56147" y="3537285"/>
                    <a:pt x="72189" y="3489822"/>
                    <a:pt x="72189" y="3441032"/>
                  </a:cubicBezTo>
                  <a:cubicBezTo>
                    <a:pt x="72189" y="3415667"/>
                    <a:pt x="48126" y="3394207"/>
                    <a:pt x="48126" y="3368842"/>
                  </a:cubicBezTo>
                  <a:cubicBezTo>
                    <a:pt x="48126" y="3128077"/>
                    <a:pt x="49716" y="2886662"/>
                    <a:pt x="72189" y="2646948"/>
                  </a:cubicBezTo>
                  <a:cubicBezTo>
                    <a:pt x="74307" y="2624360"/>
                    <a:pt x="100861" y="2610493"/>
                    <a:pt x="120315" y="2598821"/>
                  </a:cubicBezTo>
                  <a:cubicBezTo>
                    <a:pt x="167144" y="2570723"/>
                    <a:pt x="305300" y="2557012"/>
                    <a:pt x="336884" y="2550695"/>
                  </a:cubicBezTo>
                  <a:cubicBezTo>
                    <a:pt x="412423" y="2535587"/>
                    <a:pt x="436522" y="2525504"/>
                    <a:pt x="505326" y="2502569"/>
                  </a:cubicBezTo>
                  <a:cubicBezTo>
                    <a:pt x="537410" y="2478506"/>
                    <a:pt x="565708" y="2448315"/>
                    <a:pt x="601579" y="2430379"/>
                  </a:cubicBezTo>
                  <a:cubicBezTo>
                    <a:pt x="646953" y="2407692"/>
                    <a:pt x="745958" y="2382253"/>
                    <a:pt x="745958" y="2382253"/>
                  </a:cubicBezTo>
                  <a:cubicBezTo>
                    <a:pt x="854794" y="2218997"/>
                    <a:pt x="801310" y="2278773"/>
                    <a:pt x="890337" y="2189748"/>
                  </a:cubicBezTo>
                  <a:cubicBezTo>
                    <a:pt x="898358" y="2157664"/>
                    <a:pt x="907226" y="2125779"/>
                    <a:pt x="914400" y="2093495"/>
                  </a:cubicBezTo>
                  <a:cubicBezTo>
                    <a:pt x="923272" y="2053569"/>
                    <a:pt x="928543" y="2012857"/>
                    <a:pt x="938463" y="1973179"/>
                  </a:cubicBezTo>
                  <a:cubicBezTo>
                    <a:pt x="944615" y="1948572"/>
                    <a:pt x="955558" y="1925379"/>
                    <a:pt x="962526" y="1900990"/>
                  </a:cubicBezTo>
                  <a:cubicBezTo>
                    <a:pt x="971611" y="1869191"/>
                    <a:pt x="978568" y="1836821"/>
                    <a:pt x="986589" y="1804737"/>
                  </a:cubicBezTo>
                  <a:cubicBezTo>
                    <a:pt x="979255" y="1606724"/>
                    <a:pt x="1166054" y="1167731"/>
                    <a:pt x="890337" y="1130969"/>
                  </a:cubicBezTo>
                  <a:cubicBezTo>
                    <a:pt x="794598" y="1118204"/>
                    <a:pt x="697730" y="1116063"/>
                    <a:pt x="601579" y="1106906"/>
                  </a:cubicBezTo>
                  <a:cubicBezTo>
                    <a:pt x="529272" y="1100020"/>
                    <a:pt x="457200" y="1090863"/>
                    <a:pt x="385010" y="1082842"/>
                  </a:cubicBezTo>
                  <a:cubicBezTo>
                    <a:pt x="360947" y="1058779"/>
                    <a:pt x="328040" y="1041091"/>
                    <a:pt x="312821" y="1010653"/>
                  </a:cubicBezTo>
                  <a:cubicBezTo>
                    <a:pt x="279774" y="944558"/>
                    <a:pt x="281337" y="808926"/>
                    <a:pt x="312821" y="745958"/>
                  </a:cubicBezTo>
                  <a:cubicBezTo>
                    <a:pt x="325754" y="720091"/>
                    <a:pt x="360947" y="713874"/>
                    <a:pt x="385010" y="697832"/>
                  </a:cubicBezTo>
                  <a:cubicBezTo>
                    <a:pt x="401052" y="665748"/>
                    <a:pt x="419006" y="634550"/>
                    <a:pt x="433137" y="601579"/>
                  </a:cubicBezTo>
                  <a:cubicBezTo>
                    <a:pt x="490906" y="466787"/>
                    <a:pt x="456532" y="403725"/>
                    <a:pt x="433137" y="216569"/>
                  </a:cubicBezTo>
                  <a:cubicBezTo>
                    <a:pt x="429991" y="191400"/>
                    <a:pt x="423143" y="165484"/>
                    <a:pt x="409073" y="144379"/>
                  </a:cubicBezTo>
                  <a:cubicBezTo>
                    <a:pt x="348546" y="53589"/>
                    <a:pt x="347107" y="83447"/>
                    <a:pt x="264694" y="48127"/>
                  </a:cubicBezTo>
                  <a:cubicBezTo>
                    <a:pt x="231723" y="33997"/>
                    <a:pt x="200526" y="16042"/>
                    <a:pt x="168442" y="0"/>
                  </a:cubicBezTo>
                  <a:cubicBezTo>
                    <a:pt x="136358" y="8021"/>
                    <a:pt x="85874" y="-6044"/>
                    <a:pt x="72189" y="24063"/>
                  </a:cubicBezTo>
                  <a:cubicBezTo>
                    <a:pt x="-44445" y="280657"/>
                    <a:pt x="146841" y="264695"/>
                    <a:pt x="0" y="2646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20285242" y="3128211"/>
              <a:ext cx="2502569" cy="481263"/>
            </a:xfrm>
            <a:custGeom>
              <a:avLst/>
              <a:gdLst>
                <a:gd name="connsiteX0" fmla="*/ 2502569 w 2502569"/>
                <a:gd name="connsiteY0" fmla="*/ 385010 h 481263"/>
                <a:gd name="connsiteX1" fmla="*/ 2310063 w 2502569"/>
                <a:gd name="connsiteY1" fmla="*/ 216568 h 481263"/>
                <a:gd name="connsiteX2" fmla="*/ 2093495 w 2502569"/>
                <a:gd name="connsiteY2" fmla="*/ 144378 h 481263"/>
                <a:gd name="connsiteX3" fmla="*/ 1660358 w 2502569"/>
                <a:gd name="connsiteY3" fmla="*/ 24063 h 481263"/>
                <a:gd name="connsiteX4" fmla="*/ 1323474 w 2502569"/>
                <a:gd name="connsiteY4" fmla="*/ 0 h 481263"/>
                <a:gd name="connsiteX5" fmla="*/ 697832 w 2502569"/>
                <a:gd name="connsiteY5" fmla="*/ 24063 h 481263"/>
                <a:gd name="connsiteX6" fmla="*/ 625642 w 2502569"/>
                <a:gd name="connsiteY6" fmla="*/ 48126 h 481263"/>
                <a:gd name="connsiteX7" fmla="*/ 577516 w 2502569"/>
                <a:gd name="connsiteY7" fmla="*/ 120315 h 481263"/>
                <a:gd name="connsiteX8" fmla="*/ 529390 w 2502569"/>
                <a:gd name="connsiteY8" fmla="*/ 168442 h 481263"/>
                <a:gd name="connsiteX9" fmla="*/ 505326 w 2502569"/>
                <a:gd name="connsiteY9" fmla="*/ 264694 h 481263"/>
                <a:gd name="connsiteX10" fmla="*/ 409074 w 2502569"/>
                <a:gd name="connsiteY10" fmla="*/ 312821 h 481263"/>
                <a:gd name="connsiteX11" fmla="*/ 360947 w 2502569"/>
                <a:gd name="connsiteY11" fmla="*/ 360947 h 481263"/>
                <a:gd name="connsiteX12" fmla="*/ 216569 w 2502569"/>
                <a:gd name="connsiteY12" fmla="*/ 409073 h 481263"/>
                <a:gd name="connsiteX13" fmla="*/ 72190 w 2502569"/>
                <a:gd name="connsiteY13" fmla="*/ 457200 h 481263"/>
                <a:gd name="connsiteX14" fmla="*/ 0 w 2502569"/>
                <a:gd name="connsiteY14" fmla="*/ 481263 h 48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2569" h="481263">
                  <a:moveTo>
                    <a:pt x="2502569" y="385010"/>
                  </a:moveTo>
                  <a:cubicBezTo>
                    <a:pt x="2413828" y="296269"/>
                    <a:pt x="2402918" y="269627"/>
                    <a:pt x="2310063" y="216568"/>
                  </a:cubicBezTo>
                  <a:cubicBezTo>
                    <a:pt x="2175791" y="139841"/>
                    <a:pt x="2250626" y="187232"/>
                    <a:pt x="2093495" y="144378"/>
                  </a:cubicBezTo>
                  <a:cubicBezTo>
                    <a:pt x="1936486" y="101557"/>
                    <a:pt x="1838949" y="36819"/>
                    <a:pt x="1660358" y="24063"/>
                  </a:cubicBezTo>
                  <a:lnTo>
                    <a:pt x="1323474" y="0"/>
                  </a:lnTo>
                  <a:cubicBezTo>
                    <a:pt x="1114927" y="8021"/>
                    <a:pt x="906039" y="9704"/>
                    <a:pt x="697832" y="24063"/>
                  </a:cubicBezTo>
                  <a:cubicBezTo>
                    <a:pt x="672527" y="25808"/>
                    <a:pt x="645449" y="32281"/>
                    <a:pt x="625642" y="48126"/>
                  </a:cubicBezTo>
                  <a:cubicBezTo>
                    <a:pt x="603059" y="66192"/>
                    <a:pt x="595582" y="97732"/>
                    <a:pt x="577516" y="120315"/>
                  </a:cubicBezTo>
                  <a:cubicBezTo>
                    <a:pt x="563344" y="138031"/>
                    <a:pt x="545432" y="152400"/>
                    <a:pt x="529390" y="168442"/>
                  </a:cubicBezTo>
                  <a:cubicBezTo>
                    <a:pt x="521369" y="200526"/>
                    <a:pt x="526498" y="239288"/>
                    <a:pt x="505326" y="264694"/>
                  </a:cubicBezTo>
                  <a:cubicBezTo>
                    <a:pt x="482362" y="292251"/>
                    <a:pt x="438921" y="292923"/>
                    <a:pt x="409074" y="312821"/>
                  </a:cubicBezTo>
                  <a:cubicBezTo>
                    <a:pt x="390197" y="325406"/>
                    <a:pt x="381239" y="350801"/>
                    <a:pt x="360947" y="360947"/>
                  </a:cubicBezTo>
                  <a:cubicBezTo>
                    <a:pt x="315573" y="383634"/>
                    <a:pt x="264695" y="393031"/>
                    <a:pt x="216569" y="409073"/>
                  </a:cubicBezTo>
                  <a:lnTo>
                    <a:pt x="72190" y="457200"/>
                  </a:lnTo>
                  <a:lnTo>
                    <a:pt x="0" y="48126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xmlns="" id="{3700EA09-EE4F-0B47-AD29-A941547B51A0}"/>
              </a:ext>
            </a:extLst>
          </p:cNvPr>
          <p:cNvSpPr/>
          <p:nvPr/>
        </p:nvSpPr>
        <p:spPr>
          <a:xfrm>
            <a:off x="13030203" y="14630400"/>
            <a:ext cx="13626522" cy="203132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solidFill>
                  <a:prstClr val="black"/>
                </a:solidFill>
                <a:effectLst/>
                <a:uLnTx/>
                <a:uFillTx/>
              </a:rPr>
              <a:t>MaxMassReclamation</a:t>
            </a:r>
            <a:r>
              <a:rPr kumimoji="0" lang="en-US" sz="1400" b="0" i="0" u="none" strike="noStrike" kern="0" cap="none" spc="0" normalizeH="0" baseline="0" noProof="0" dirty="0" smtClean="0">
                <a:ln>
                  <a:noFill/>
                </a:ln>
                <a:solidFill>
                  <a:prstClr val="black"/>
                </a:solidFill>
                <a:effectLst/>
                <a:uLnTx/>
                <a:uFillTx/>
              </a:rPr>
              <a:t> is the </a:t>
            </a:r>
            <a:r>
              <a:rPr kumimoji="0" lang="en-US" sz="1400" b="0" i="0" u="none" strike="noStrike" kern="0" cap="none" spc="0" normalizeH="0" baseline="0" noProof="0" dirty="0" err="1" smtClean="0">
                <a:ln>
                  <a:noFill/>
                </a:ln>
                <a:solidFill>
                  <a:prstClr val="black"/>
                </a:solidFill>
                <a:effectLst/>
                <a:uLnTx/>
                <a:uFillTx/>
              </a:rPr>
              <a:t>MinGenome</a:t>
            </a:r>
            <a:r>
              <a:rPr kumimoji="0" lang="en-US" sz="1400" b="0" i="0" u="none" strike="noStrike" kern="0" cap="none" spc="0" normalizeH="0" baseline="0" noProof="0" dirty="0" smtClean="0">
                <a:ln>
                  <a:noFill/>
                </a:ln>
                <a:solidFill>
                  <a:srgbClr val="FF0000"/>
                </a:solidFill>
                <a:effectLst/>
                <a:uLnTx/>
                <a:uFillTx/>
              </a:rPr>
              <a:t>(citation) </a:t>
            </a:r>
            <a:r>
              <a:rPr kumimoji="0" lang="en-US" sz="1400" b="0" i="0" u="none" strike="noStrike" kern="0" cap="none" spc="0" normalizeH="0" baseline="0" noProof="0" dirty="0" smtClean="0">
                <a:ln>
                  <a:noFill/>
                </a:ln>
                <a:solidFill>
                  <a:prstClr val="black"/>
                </a:solidFill>
                <a:effectLst/>
                <a:uLnTx/>
                <a:uFillTx/>
              </a:rPr>
              <a:t>algorithm with the following modified objective function: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solidFill>
                  <a:prstClr val="black"/>
                </a:solidFill>
                <a:effectLst/>
                <a:uLnTx/>
                <a:uFillTx/>
                <a:latin typeface="STIXMathJax_Main"/>
              </a:rPr>
              <a:t>max</a:t>
            </a:r>
            <a:r>
              <a:rPr kumimoji="0" lang="en-US" sz="1400" b="0" i="0" u="none" strike="noStrike" kern="0" cap="none" spc="0" normalizeH="0" baseline="0" noProof="0" dirty="0" err="1" smtClean="0">
                <a:ln>
                  <a:noFill/>
                </a:ln>
                <a:solidFill>
                  <a:prstClr val="black"/>
                </a:solidFill>
                <a:effectLst/>
                <a:uLnTx/>
                <a:uFillTx/>
                <a:latin typeface="STIXMathJax_Size1"/>
              </a:rPr>
              <a:t>∑</a:t>
            </a:r>
            <a:r>
              <a:rPr kumimoji="0" lang="en-US" sz="1400" b="0" i="1" u="none" strike="noStrike" kern="0" cap="none" spc="0" normalizeH="0" baseline="0" noProof="0" dirty="0" err="1" smtClean="0">
                <a:ln>
                  <a:noFill/>
                </a:ln>
                <a:solidFill>
                  <a:prstClr val="black"/>
                </a:solidFill>
                <a:effectLst/>
                <a:uLnTx/>
                <a:uFillTx/>
                <a:latin typeface="STIXMathJax_Main"/>
              </a:rPr>
              <a:t>k</a:t>
            </a:r>
            <a:r>
              <a:rPr kumimoji="0" lang="en-US" sz="1400" b="0" i="0" u="none" strike="noStrike" kern="0" cap="none" spc="0" normalizeH="0" baseline="0" noProof="0" dirty="0" err="1" smtClean="0">
                <a:ln>
                  <a:noFill/>
                </a:ln>
                <a:solidFill>
                  <a:prstClr val="black"/>
                </a:solidFill>
                <a:effectLst/>
                <a:uLnTx/>
                <a:uFillTx/>
                <a:latin typeface="STIXMathJax_Main"/>
              </a:rPr>
              <a:t>∈</a:t>
            </a:r>
            <a:r>
              <a:rPr kumimoji="0" lang="en-US" sz="1400" b="0" i="1" u="none" strike="noStrike" kern="0" cap="none" spc="0" normalizeH="0" baseline="0" noProof="0" dirty="0" err="1" smtClean="0">
                <a:ln>
                  <a:noFill/>
                </a:ln>
                <a:solidFill>
                  <a:prstClr val="black"/>
                </a:solidFill>
                <a:effectLst/>
                <a:uLnTx/>
                <a:uFillTx/>
                <a:latin typeface="STIXMathJax_Main"/>
              </a:rPr>
              <a:t>Kyk</a:t>
            </a:r>
            <a:r>
              <a:rPr kumimoji="0" lang="en-US" sz="1400" b="0" i="0" u="none" strike="noStrike" kern="0" cap="none" spc="0" normalizeH="0" baseline="0" noProof="0" dirty="0" err="1" smtClean="0">
                <a:ln>
                  <a:noFill/>
                </a:ln>
                <a:solidFill>
                  <a:prstClr val="black"/>
                </a:solidFill>
                <a:effectLst/>
                <a:uLnTx/>
                <a:uFillTx/>
                <a:latin typeface="STIXMathJax_Size1"/>
              </a:rPr>
              <a:t>∑</a:t>
            </a:r>
            <a:r>
              <a:rPr kumimoji="0" lang="en-US" sz="1400" b="0" i="1" u="none" strike="noStrike" kern="0" cap="none" spc="0" normalizeH="0" baseline="0" noProof="0" dirty="0" err="1" smtClean="0">
                <a:ln>
                  <a:noFill/>
                </a:ln>
                <a:solidFill>
                  <a:prstClr val="black"/>
                </a:solidFill>
                <a:effectLst/>
                <a:uLnTx/>
                <a:uFillTx/>
                <a:latin typeface="STIXMathJax_Main"/>
              </a:rPr>
              <a:t>i</a:t>
            </a:r>
            <a:r>
              <a:rPr kumimoji="0" lang="en-US" sz="1400" b="0" i="0" u="none" strike="noStrike" kern="0" cap="none" spc="0" normalizeH="0" baseline="0" noProof="0" dirty="0" smtClean="0">
                <a:ln>
                  <a:noFill/>
                </a:ln>
                <a:solidFill>
                  <a:prstClr val="black"/>
                </a:solidFill>
                <a:effectLst/>
                <a:uLnTx/>
                <a:uFillTx/>
                <a:latin typeface="STIXMathJax_Main"/>
              </a:rPr>
              <a:t>=1</a:t>
            </a:r>
            <a:r>
              <a:rPr kumimoji="0" lang="en-US" sz="1400" b="0" i="1" u="none" strike="noStrike" kern="0" cap="none" spc="0" normalizeH="0" baseline="0" noProof="0" dirty="0" smtClean="0">
                <a:ln>
                  <a:noFill/>
                </a:ln>
                <a:solidFill>
                  <a:prstClr val="black"/>
                </a:solidFill>
                <a:effectLst/>
                <a:uLnTx/>
                <a:uFillTx/>
                <a:latin typeface="STIXMathJax_Main"/>
              </a:rPr>
              <a:t>kmi</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0" u="none" strike="noStrike" kern="0" cap="none" spc="0" normalizeH="0" baseline="0" noProof="0" dirty="0" smtClean="0">
                <a:ln>
                  <a:noFill/>
                </a:ln>
                <a:solidFill>
                  <a:prstClr val="black"/>
                </a:solidFill>
                <a:effectLst/>
                <a:uLnTx/>
                <a:uFillTx/>
                <a:latin typeface="STIXMathJax_Size1"/>
              </a:rPr>
              <a:t>∑</a:t>
            </a:r>
            <a:r>
              <a:rPr kumimoji="0" lang="en-US" sz="1400" b="0" i="1" u="none" strike="noStrike" kern="0" cap="none" spc="0" normalizeH="0" baseline="0" noProof="0" dirty="0" err="1" smtClean="0">
                <a:ln>
                  <a:noFill/>
                </a:ln>
                <a:solidFill>
                  <a:prstClr val="black"/>
                </a:solidFill>
                <a:effectLst/>
                <a:uLnTx/>
                <a:uFillTx/>
                <a:latin typeface="STIXMathJax_Main"/>
              </a:rPr>
              <a:t>k</a:t>
            </a:r>
            <a:r>
              <a:rPr kumimoji="0" lang="en-US" sz="1400" b="0" i="0" u="none" strike="noStrike" kern="0" cap="none" spc="0" normalizeH="0" baseline="0" noProof="0" dirty="0" err="1" smtClean="0">
                <a:ln>
                  <a:noFill/>
                </a:ln>
                <a:solidFill>
                  <a:prstClr val="black"/>
                </a:solidFill>
                <a:effectLst/>
                <a:uLnTx/>
                <a:uFillTx/>
                <a:latin typeface="STIXMathJax_Main"/>
              </a:rPr>
              <a:t>∈</a:t>
            </a:r>
            <a:r>
              <a:rPr kumimoji="0" lang="en-US" sz="1400" b="0" i="1" u="none" strike="noStrike" kern="0" cap="none" spc="0" normalizeH="0" baseline="0" noProof="0" dirty="0" err="1" smtClean="0">
                <a:ln>
                  <a:noFill/>
                </a:ln>
                <a:solidFill>
                  <a:prstClr val="black"/>
                </a:solidFill>
                <a:effectLst/>
                <a:uLnTx/>
                <a:uFillTx/>
                <a:latin typeface="STIXMathJax_Main"/>
              </a:rPr>
              <a:t>Kxk</a:t>
            </a:r>
            <a:r>
              <a:rPr kumimoji="0" lang="en-US" sz="1400" b="0" i="0" u="none" strike="noStrike" kern="0" cap="none" spc="0" normalizeH="0" baseline="0" noProof="0" dirty="0" err="1" smtClean="0">
                <a:ln>
                  <a:noFill/>
                </a:ln>
                <a:solidFill>
                  <a:prstClr val="black"/>
                </a:solidFill>
                <a:effectLst/>
                <a:uLnTx/>
                <a:uFillTx/>
                <a:latin typeface="STIXMathJax_Size1"/>
              </a:rPr>
              <a:t>∑</a:t>
            </a:r>
            <a:r>
              <a:rPr kumimoji="0" lang="en-US" sz="1400" b="0" i="1" u="none" strike="noStrike" kern="0" cap="none" spc="0" normalizeH="0" baseline="0" noProof="0" dirty="0" err="1" smtClean="0">
                <a:ln>
                  <a:noFill/>
                </a:ln>
                <a:solidFill>
                  <a:prstClr val="black"/>
                </a:solidFill>
                <a:effectLst/>
                <a:uLnTx/>
                <a:uFillTx/>
                <a:latin typeface="STIXMathJax_Main"/>
              </a:rPr>
              <a:t>i</a:t>
            </a:r>
            <a:r>
              <a:rPr kumimoji="0" lang="en-US" sz="1400" b="0" i="0" u="none" strike="noStrike" kern="0" cap="none" spc="0" normalizeH="0" baseline="0" noProof="0" dirty="0" smtClean="0">
                <a:ln>
                  <a:noFill/>
                </a:ln>
                <a:solidFill>
                  <a:prstClr val="black"/>
                </a:solidFill>
                <a:effectLst/>
                <a:uLnTx/>
                <a:uFillTx/>
                <a:latin typeface="STIXMathJax_Main"/>
              </a:rPr>
              <a:t>=1</a:t>
            </a:r>
            <a:r>
              <a:rPr kumimoji="0" lang="en-US" sz="1400" b="0" i="1" u="none" strike="noStrike" kern="0" cap="none" spc="0" normalizeH="0" baseline="0" noProof="0" dirty="0" smtClean="0">
                <a:ln>
                  <a:noFill/>
                </a:ln>
                <a:solidFill>
                  <a:prstClr val="black"/>
                </a:solidFill>
                <a:effectLst/>
                <a:uLnTx/>
                <a:uFillTx/>
                <a:latin typeface="STIXMathJax_Main"/>
              </a:rPr>
              <a:t>kmi</a:t>
            </a:r>
            <a:r>
              <a:rPr kumimoji="0" lang="en-US" sz="1400" b="0" i="0" u="none" strike="noStrike" kern="0" cap="none" spc="0" normalizeH="0" baseline="0" noProof="0" dirty="0" smtClean="0">
                <a:ln>
                  <a:noFill/>
                </a:ln>
                <a:solidFill>
                  <a:prstClr val="black"/>
                </a:solidFill>
                <a:effectLst/>
                <a:uLnTx/>
                <a:uFillTx/>
              </a:rPr>
              <a:t>max∑k∈Kyk∑i=1kmi−∑</a:t>
            </a:r>
            <a:r>
              <a:rPr kumimoji="0" lang="en-US" sz="1400" b="0" i="0" u="none" strike="noStrike" kern="0" cap="none" spc="0" normalizeH="0" baseline="0" noProof="0" dirty="0" err="1" smtClean="0">
                <a:ln>
                  <a:noFill/>
                </a:ln>
                <a:solidFill>
                  <a:prstClr val="black"/>
                </a:solidFill>
                <a:effectLst/>
                <a:uLnTx/>
                <a:uFillTx/>
              </a:rPr>
              <a:t>k∈Kxk∑i</a:t>
            </a:r>
            <a:r>
              <a:rPr kumimoji="0" lang="en-US" sz="1400" b="0" i="0" u="none" strike="noStrike" kern="0" cap="none" spc="0" normalizeH="0" baseline="0" noProof="0" dirty="0" smtClean="0">
                <a:ln>
                  <a:noFill/>
                </a:ln>
                <a:solidFill>
                  <a:prstClr val="black"/>
                </a:solidFill>
                <a:effectLst/>
                <a:uLnTx/>
                <a:uFillTx/>
              </a:rPr>
              <a:t>=1kmi</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where </a:t>
            </a:r>
            <a:r>
              <a:rPr kumimoji="0" lang="en-US" sz="1400" b="0" i="1" u="none" strike="noStrike" kern="0" cap="none" spc="0" normalizeH="0" baseline="0" noProof="0" dirty="0" err="1" smtClean="0">
                <a:ln>
                  <a:noFill/>
                </a:ln>
                <a:solidFill>
                  <a:prstClr val="black"/>
                </a:solidFill>
                <a:effectLst/>
                <a:uLnTx/>
                <a:uFillTx/>
                <a:latin typeface="STIXMathJax_Main"/>
              </a:rPr>
              <a:t>mi</a:t>
            </a:r>
            <a:r>
              <a:rPr kumimoji="0" lang="en-US" sz="1400" b="0" i="0" u="none" strike="noStrike" kern="0" cap="none" spc="0" normalizeH="0" baseline="0" noProof="0" dirty="0" err="1" smtClean="0">
                <a:ln>
                  <a:noFill/>
                </a:ln>
                <a:solidFill>
                  <a:prstClr val="black"/>
                </a:solidFill>
                <a:effectLst/>
                <a:uLnTx/>
                <a:uFillTx/>
              </a:rPr>
              <a:t>mi</a:t>
            </a:r>
            <a:r>
              <a:rPr kumimoji="0" lang="en-US" sz="1400" b="0" i="0" u="none" strike="noStrike" kern="0" cap="none" spc="0" normalizeH="0" baseline="0" noProof="0" dirty="0" smtClean="0">
                <a:ln>
                  <a:noFill/>
                </a:ln>
                <a:solidFill>
                  <a:prstClr val="black"/>
                </a:solidFill>
                <a:effectLst/>
                <a:uLnTx/>
                <a:uFillTx/>
              </a:rPr>
              <a:t> is the measured protein mass of gene </a:t>
            </a:r>
            <a:r>
              <a:rPr kumimoji="0" lang="en-US" sz="1400" b="0" i="1" u="none" strike="noStrike" kern="0" cap="none" spc="0" normalizeH="0" baseline="0" noProof="0" dirty="0" smtClean="0">
                <a:ln>
                  <a:noFill/>
                </a:ln>
                <a:solidFill>
                  <a:prstClr val="black"/>
                </a:solidFill>
                <a:effectLst/>
                <a:uLnTx/>
                <a:uFillTx/>
                <a:latin typeface="STIXMathJax_Main"/>
              </a:rPr>
              <a:t>i</a:t>
            </a:r>
            <a:r>
              <a:rPr kumimoji="0" lang="en-US" sz="1400" b="0" i="0" u="none" strike="noStrike" kern="0" cap="none" spc="0" normalizeH="0" baseline="0" noProof="0" dirty="0" smtClean="0">
                <a:ln>
                  <a:noFill/>
                </a:ln>
                <a:solidFill>
                  <a:prstClr val="black"/>
                </a:solidFill>
                <a:effectLst/>
                <a:uLnTx/>
                <a:uFillTx/>
              </a:rPr>
              <a:t>i and </a:t>
            </a:r>
            <a:r>
              <a:rPr kumimoji="0" lang="en-US" sz="1400" b="0" i="0" u="none" strike="noStrike" kern="0" cap="none" spc="0" normalizeH="0" baseline="0" noProof="0" dirty="0" smtClean="0">
                <a:ln>
                  <a:noFill/>
                </a:ln>
                <a:solidFill>
                  <a:prstClr val="black"/>
                </a:solidFill>
                <a:effectLst/>
                <a:uLnTx/>
                <a:uFillTx/>
                <a:latin typeface="STIXMathJax_Operators"/>
              </a:rPr>
              <a:t>∑</a:t>
            </a:r>
            <a:r>
              <a:rPr kumimoji="0" lang="en-US" sz="1400" b="0" i="1" u="none" strike="noStrike" kern="0" cap="none" spc="0" normalizeH="0" baseline="0" noProof="0" dirty="0" err="1" smtClean="0">
                <a:ln>
                  <a:noFill/>
                </a:ln>
                <a:solidFill>
                  <a:prstClr val="black"/>
                </a:solidFill>
                <a:effectLst/>
                <a:uLnTx/>
                <a:uFillTx/>
                <a:latin typeface="STIXMathJax_Main"/>
              </a:rPr>
              <a:t>ki</a:t>
            </a:r>
            <a:r>
              <a:rPr kumimoji="0" lang="en-US" sz="1400" b="0" i="0" u="none" strike="noStrike" kern="0" cap="none" spc="0" normalizeH="0" baseline="0" noProof="0" dirty="0" smtClean="0">
                <a:ln>
                  <a:noFill/>
                </a:ln>
                <a:solidFill>
                  <a:prstClr val="black"/>
                </a:solidFill>
                <a:effectLst/>
                <a:uLnTx/>
                <a:uFillTx/>
                <a:latin typeface="STIXMathJax_Main"/>
              </a:rPr>
              <a:t>=1</a:t>
            </a:r>
            <a:r>
              <a:rPr kumimoji="0" lang="en-US" sz="1400" b="0" i="1" u="none" strike="noStrike" kern="0" cap="none" spc="0" normalizeH="0" baseline="0" noProof="0" dirty="0" smtClean="0">
                <a:ln>
                  <a:noFill/>
                </a:ln>
                <a:solidFill>
                  <a:prstClr val="black"/>
                </a:solidFill>
                <a:effectLst/>
                <a:uLnTx/>
                <a:uFillTx/>
                <a:latin typeface="STIXMathJax_Main"/>
              </a:rPr>
              <a:t>mi</a:t>
            </a:r>
            <a:r>
              <a:rPr kumimoji="0" lang="en-US" sz="1400" b="0" i="0" u="none" strike="noStrike" kern="0" cap="none" spc="0" normalizeH="0" baseline="0" noProof="0" dirty="0" smtClean="0">
                <a:ln>
                  <a:noFill/>
                </a:ln>
                <a:solidFill>
                  <a:prstClr val="black"/>
                </a:solidFill>
                <a:effectLst/>
                <a:uLnTx/>
                <a:uFillTx/>
              </a:rPr>
              <a:t>∑i=1kmi is the cumulative protein mass of all genes from the origin of replication to the </a:t>
            </a:r>
            <a:r>
              <a:rPr kumimoji="0" lang="en-US" sz="1400" b="0" i="1" u="none" strike="noStrike" kern="0" cap="none" spc="0" normalizeH="0" baseline="0" noProof="0" dirty="0" err="1" smtClean="0">
                <a:ln>
                  <a:noFill/>
                </a:ln>
                <a:solidFill>
                  <a:prstClr val="black"/>
                </a:solidFill>
                <a:effectLst/>
                <a:uLnTx/>
                <a:uFillTx/>
                <a:latin typeface="STIXMathJax_Main"/>
              </a:rPr>
              <a:t>k</a:t>
            </a:r>
            <a:r>
              <a:rPr kumimoji="0" lang="en-US" sz="1400" b="0" i="0" u="none" strike="noStrike" kern="0" cap="none" spc="0" normalizeH="0" baseline="0" noProof="0" dirty="0" err="1" smtClean="0">
                <a:ln>
                  <a:noFill/>
                </a:ln>
                <a:solidFill>
                  <a:prstClr val="black"/>
                </a:solidFill>
                <a:effectLst/>
                <a:uLnTx/>
                <a:uFillTx/>
              </a:rPr>
              <a:t>kth</a:t>
            </a:r>
            <a:r>
              <a:rPr kumimoji="0" lang="en-US" sz="1400" b="0" i="0" u="none" strike="noStrike" kern="0" cap="none" spc="0" normalizeH="0" baseline="0" noProof="0" dirty="0" smtClean="0">
                <a:ln>
                  <a:noFill/>
                </a:ln>
                <a:solidFill>
                  <a:prstClr val="black"/>
                </a:solidFill>
                <a:effectLst/>
                <a:uLnTx/>
                <a:uFillTx/>
              </a:rPr>
              <a:t> gene. Since </a:t>
            </a:r>
            <a:r>
              <a:rPr kumimoji="0" lang="en-US" sz="1400" b="0" i="0" u="none" strike="noStrike" kern="0" cap="none" spc="0" normalizeH="0" baseline="0" noProof="0" dirty="0" smtClean="0">
                <a:ln>
                  <a:noFill/>
                </a:ln>
                <a:solidFill>
                  <a:prstClr val="black"/>
                </a:solidFill>
                <a:effectLst/>
                <a:uLnTx/>
                <a:uFillTx/>
                <a:latin typeface="STIXMathJax_Operators"/>
              </a:rPr>
              <a:t>∑</a:t>
            </a:r>
            <a:r>
              <a:rPr kumimoji="0" lang="en-US" sz="1400" b="0" i="1" u="none" strike="noStrike" kern="0" cap="none" spc="0" normalizeH="0" baseline="0" noProof="0" dirty="0" err="1" smtClean="0">
                <a:ln>
                  <a:noFill/>
                </a:ln>
                <a:solidFill>
                  <a:prstClr val="black"/>
                </a:solidFill>
                <a:effectLst/>
                <a:uLnTx/>
                <a:uFillTx/>
                <a:latin typeface="STIXMathJax_Main"/>
              </a:rPr>
              <a:t>k</a:t>
            </a:r>
            <a:r>
              <a:rPr kumimoji="0" lang="en-US" sz="1400" b="0" i="0" u="none" strike="noStrike" kern="0" cap="none" spc="0" normalizeH="0" baseline="0" noProof="0" dirty="0" err="1" smtClean="0">
                <a:ln>
                  <a:noFill/>
                </a:ln>
                <a:solidFill>
                  <a:prstClr val="black"/>
                </a:solidFill>
                <a:effectLst/>
                <a:uLnTx/>
                <a:uFillTx/>
                <a:latin typeface="STIXMathJax_Main"/>
              </a:rPr>
              <a:t>∈</a:t>
            </a:r>
            <a:r>
              <a:rPr kumimoji="0" lang="en-US" sz="1400" b="0" i="1" u="none" strike="noStrike" kern="0" cap="none" spc="0" normalizeH="0" baseline="0" noProof="0" dirty="0" err="1" smtClean="0">
                <a:ln>
                  <a:noFill/>
                </a:ln>
                <a:solidFill>
                  <a:prstClr val="black"/>
                </a:solidFill>
                <a:effectLst/>
                <a:uLnTx/>
                <a:uFillTx/>
                <a:latin typeface="STIXMathJax_Main"/>
              </a:rPr>
              <a:t>Kxk</a:t>
            </a:r>
            <a:r>
              <a:rPr kumimoji="0" lang="en-US" sz="1400" b="0" i="0" u="none" strike="noStrike" kern="0" cap="none" spc="0" normalizeH="0" baseline="0" noProof="0" dirty="0" smtClean="0">
                <a:ln>
                  <a:noFill/>
                </a:ln>
                <a:solidFill>
                  <a:prstClr val="black"/>
                </a:solidFill>
                <a:effectLst/>
                <a:uLnTx/>
                <a:uFillTx/>
                <a:latin typeface="STIXMathJax_Main"/>
              </a:rPr>
              <a:t>=1</a:t>
            </a:r>
            <a:r>
              <a:rPr kumimoji="0" lang="en-US" sz="1400" b="0" i="0" u="none" strike="noStrike" kern="0" cap="none" spc="0" normalizeH="0" baseline="0" noProof="0" dirty="0" smtClean="0">
                <a:ln>
                  <a:noFill/>
                </a:ln>
                <a:solidFill>
                  <a:prstClr val="black"/>
                </a:solidFill>
                <a:effectLst/>
                <a:uLnTx/>
                <a:uFillTx/>
              </a:rPr>
              <a:t>∑k∈Kxk=1 and By subtracting the cumulative protein mass of the start gene from the cumulative protein mass of the end gene, we obtain the cumulative protein mass of the interval for the optimal solution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We maximize the mass that is knocked out based on absolute quantitative proteomics </a:t>
            </a:r>
            <a:r>
              <a:rPr kumimoji="0" lang="en-US" sz="1400" b="0" i="0" u="none" strike="noStrike" kern="0" cap="none" spc="0" normalizeH="0" baseline="0" noProof="0" dirty="0" smtClean="0">
                <a:ln>
                  <a:noFill/>
                </a:ln>
                <a:solidFill>
                  <a:prstClr val="black"/>
                </a:solidFill>
                <a:effectLst/>
                <a:uLnTx/>
                <a:uFillTx/>
                <a:hlinkClick r:id="rId9"/>
              </a:rPr>
              <a:t>Schmidt et al 2015</a:t>
            </a:r>
            <a:r>
              <a:rPr kumimoji="0" lang="en-US" sz="1400" b="0" i="0" u="none" strike="noStrike" kern="0" cap="none" spc="0" normalizeH="0" baseline="0" noProof="0" dirty="0" smtClean="0">
                <a:ln>
                  <a:noFill/>
                </a:ln>
                <a:solidFill>
                  <a:prstClr val="black"/>
                </a:solidFill>
                <a:effectLst/>
                <a:uLnTx/>
                <a:uFillTx/>
              </a:rPr>
              <a:t> in </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err="1" smtClean="0">
                <a:ln>
                  <a:noFill/>
                </a:ln>
                <a:solidFill>
                  <a:prstClr val="black"/>
                </a:solidFill>
                <a:effectLst/>
                <a:uLnTx/>
                <a:uFillTx/>
                <a:latin typeface="STIXMathJax_Main"/>
              </a:rPr>
              <a:t>fg</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smtClean="0">
                <a:ln>
                  <a:noFill/>
                </a:ln>
                <a:solidFill>
                  <a:prstClr val="black"/>
                </a:solidFill>
                <a:effectLst/>
                <a:uLnTx/>
                <a:uFillTx/>
                <a:latin typeface="STIXMathJax_Main"/>
              </a:rPr>
              <a:t>cell</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0" u="none" strike="noStrike" kern="0" cap="none" spc="0" normalizeH="0" baseline="0" noProof="0" dirty="0" smtClean="0">
                <a:ln>
                  <a:noFill/>
                </a:ln>
                <a:solidFill>
                  <a:prstClr val="black"/>
                </a:solidFill>
                <a:effectLst/>
                <a:uLnTx/>
                <a:uFillTx/>
              </a:rPr>
              <a:t>(</a:t>
            </a:r>
            <a:r>
              <a:rPr kumimoji="0" lang="en-US" sz="1400" b="0" i="0" u="none" strike="noStrike" kern="0" cap="none" spc="0" normalizeH="0" baseline="0" noProof="0" dirty="0" err="1" smtClean="0">
                <a:ln>
                  <a:noFill/>
                </a:ln>
                <a:solidFill>
                  <a:prstClr val="black"/>
                </a:solidFill>
                <a:effectLst/>
                <a:uLnTx/>
                <a:uFillTx/>
              </a:rPr>
              <a:t>fg</a:t>
            </a:r>
            <a:r>
              <a:rPr kumimoji="0" lang="en-US" sz="1400" b="0" i="0" u="none" strike="noStrike" kern="0" cap="none" spc="0" normalizeH="0" baseline="0" noProof="0" dirty="0" smtClean="0">
                <a:ln>
                  <a:noFill/>
                </a:ln>
                <a:solidFill>
                  <a:prstClr val="black"/>
                </a:solidFill>
                <a:effectLst/>
                <a:uLnTx/>
                <a:uFillTx/>
              </a:rPr>
              <a:t>/cell)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We then run Max mass reclamation iteratively without replacement.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Instead of maximizing the length of the knockout,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solidFill>
                  <a:prstClr val="black"/>
                </a:solidFill>
                <a:effectLst/>
                <a:uLnTx/>
                <a:uFillTx/>
                <a:latin typeface="STIXMathJax_Main"/>
              </a:rPr>
              <a:t>max</a:t>
            </a:r>
            <a:r>
              <a:rPr kumimoji="0" lang="en-US" sz="1400" b="0" i="0" u="none" strike="noStrike" kern="0" cap="none" spc="0" normalizeH="0" baseline="0" noProof="0" dirty="0" err="1" smtClean="0">
                <a:ln>
                  <a:noFill/>
                </a:ln>
                <a:solidFill>
                  <a:prstClr val="black"/>
                </a:solidFill>
                <a:effectLst/>
                <a:uLnTx/>
                <a:uFillTx/>
                <a:latin typeface="STIXMathJax_Size1"/>
              </a:rPr>
              <a:t>∑</a:t>
            </a:r>
            <a:r>
              <a:rPr kumimoji="0" lang="en-US" sz="1400" b="0" i="1" u="none" strike="noStrike" kern="0" cap="none" spc="0" normalizeH="0" baseline="0" noProof="0" dirty="0" err="1" smtClean="0">
                <a:ln>
                  <a:noFill/>
                </a:ln>
                <a:solidFill>
                  <a:prstClr val="black"/>
                </a:solidFill>
                <a:effectLst/>
                <a:uLnTx/>
                <a:uFillTx/>
                <a:latin typeface="STIXMathJax_Main"/>
              </a:rPr>
              <a:t>k</a:t>
            </a:r>
            <a:r>
              <a:rPr kumimoji="0" lang="en-US" sz="1400" b="0" i="0" u="none" strike="noStrike" kern="0" cap="none" spc="0" normalizeH="0" baseline="0" noProof="0" dirty="0" err="1" smtClean="0">
                <a:ln>
                  <a:noFill/>
                </a:ln>
                <a:solidFill>
                  <a:prstClr val="black"/>
                </a:solidFill>
                <a:effectLst/>
                <a:uLnTx/>
                <a:uFillTx/>
                <a:latin typeface="STIXMathJax_Main"/>
              </a:rPr>
              <a:t>∈</a:t>
            </a:r>
            <a:r>
              <a:rPr kumimoji="0" lang="en-US" sz="1400" b="0" i="1" u="none" strike="noStrike" kern="0" cap="none" spc="0" normalizeH="0" baseline="0" noProof="0" dirty="0" err="1" smtClean="0">
                <a:ln>
                  <a:noFill/>
                </a:ln>
                <a:solidFill>
                  <a:prstClr val="black"/>
                </a:solidFill>
                <a:effectLst/>
                <a:uLnTx/>
                <a:uFillTx/>
                <a:latin typeface="STIXMathJax_Main"/>
              </a:rPr>
              <a:t>Kykd</a:t>
            </a:r>
            <a:r>
              <a:rPr kumimoji="0" lang="en-US" sz="1400" b="0" i="0" u="none" strike="noStrike" kern="0" cap="none" spc="0" normalizeH="0" baseline="0" noProof="0" dirty="0" err="1" smtClean="0">
                <a:ln>
                  <a:noFill/>
                </a:ln>
                <a:solidFill>
                  <a:prstClr val="black"/>
                </a:solidFill>
                <a:effectLst/>
                <a:uLnTx/>
                <a:uFillTx/>
                <a:latin typeface="STIXMathJax_Variants"/>
              </a:rPr>
              <a:t>′</a:t>
            </a:r>
            <a:r>
              <a:rPr kumimoji="0" lang="en-US" sz="1400" b="0" i="1" u="none" strike="noStrike" kern="0" cap="none" spc="0" normalizeH="0" baseline="0" noProof="0" dirty="0" err="1" smtClean="0">
                <a:ln>
                  <a:noFill/>
                </a:ln>
                <a:solidFill>
                  <a:prstClr val="black"/>
                </a:solidFill>
                <a:effectLst/>
                <a:uLnTx/>
                <a:uFillTx/>
                <a:latin typeface="STIXMathJax_Main"/>
              </a:rPr>
              <a:t>k</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0" u="none" strike="noStrike" kern="0" cap="none" spc="0" normalizeH="0" baseline="0" noProof="0" dirty="0" smtClean="0">
                <a:ln>
                  <a:noFill/>
                </a:ln>
                <a:solidFill>
                  <a:prstClr val="black"/>
                </a:solidFill>
                <a:effectLst/>
                <a:uLnTx/>
                <a:uFillTx/>
                <a:latin typeface="STIXMathJax_Size1"/>
              </a:rPr>
              <a:t>∑</a:t>
            </a:r>
            <a:r>
              <a:rPr kumimoji="0" lang="en-US" sz="1400" b="0" i="1" u="none" strike="noStrike" kern="0" cap="none" spc="0" normalizeH="0" baseline="0" noProof="0" dirty="0" err="1" smtClean="0">
                <a:ln>
                  <a:noFill/>
                </a:ln>
                <a:solidFill>
                  <a:prstClr val="black"/>
                </a:solidFill>
                <a:effectLst/>
                <a:uLnTx/>
                <a:uFillTx/>
                <a:latin typeface="STIXMathJax_Main"/>
              </a:rPr>
              <a:t>k</a:t>
            </a:r>
            <a:r>
              <a:rPr kumimoji="0" lang="en-US" sz="1400" b="0" i="0" u="none" strike="noStrike" kern="0" cap="none" spc="0" normalizeH="0" baseline="0" noProof="0" dirty="0" err="1" smtClean="0">
                <a:ln>
                  <a:noFill/>
                </a:ln>
                <a:solidFill>
                  <a:prstClr val="black"/>
                </a:solidFill>
                <a:effectLst/>
                <a:uLnTx/>
                <a:uFillTx/>
                <a:latin typeface="STIXMathJax_Main"/>
              </a:rPr>
              <a:t>∈</a:t>
            </a:r>
            <a:r>
              <a:rPr kumimoji="0" lang="en-US" sz="1400" b="0" i="1" u="none" strike="noStrike" kern="0" cap="none" spc="0" normalizeH="0" baseline="0" noProof="0" dirty="0" err="1" smtClean="0">
                <a:ln>
                  <a:noFill/>
                </a:ln>
                <a:solidFill>
                  <a:prstClr val="black"/>
                </a:solidFill>
                <a:effectLst/>
                <a:uLnTx/>
                <a:uFillTx/>
                <a:latin typeface="STIXMathJax_Main"/>
              </a:rPr>
              <a:t>Kxkdk</a:t>
            </a:r>
            <a:endParaRPr kumimoji="0" lang="en-US" sz="1400" b="0" i="0" u="none" strike="noStrike" kern="0" cap="none" spc="0" normalizeH="0" baseline="0" noProof="0" dirty="0" smtClean="0">
              <a:ln>
                <a:noFill/>
              </a:ln>
              <a:solidFill>
                <a:prstClr val="black"/>
              </a:solidFill>
              <a:effectLst/>
              <a:uLnTx/>
              <a:uFillTx/>
            </a:endParaRPr>
          </a:p>
        </p:txBody>
      </p:sp>
      <p:sp>
        <p:nvSpPr>
          <p:cNvPr id="28" name="Rectangle 27">
            <a:extLst>
              <a:ext uri="{FF2B5EF4-FFF2-40B4-BE49-F238E27FC236}">
                <a16:creationId xmlns:a16="http://schemas.microsoft.com/office/drawing/2014/main" xmlns="" id="{0270613A-4307-8E46-8CFB-2F53394EADDE}"/>
              </a:ext>
            </a:extLst>
          </p:cNvPr>
          <p:cNvSpPr/>
          <p:nvPr/>
        </p:nvSpPr>
        <p:spPr>
          <a:xfrm>
            <a:off x="12982751" y="16251228"/>
            <a:ext cx="13682762" cy="230832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0" cap="none" spc="0" normalizeH="0" baseline="0" noProof="0" dirty="0" smtClean="0">
                <a:ln>
                  <a:noFill/>
                </a:ln>
                <a:solidFill>
                  <a:prstClr val="black"/>
                </a:solidFill>
                <a:effectLst/>
                <a:uLnTx/>
                <a:uFillTx/>
              </a:rPr>
              <a:t>  </a:t>
            </a:r>
            <a:r>
              <a:rPr kumimoji="0" lang="en-US" sz="1400" b="0" i="0" u="none" strike="noStrike" kern="0" cap="none" spc="0" normalizeH="0" baseline="0" noProof="0" dirty="0" smtClean="0">
                <a:ln>
                  <a:noFill/>
                </a:ln>
                <a:solidFill>
                  <a:prstClr val="black"/>
                </a:solidFill>
                <a:effectLst/>
                <a:uLnTx/>
                <a:uFillTx/>
              </a:rPr>
              <a:t>Given molar percentage measurements from step N, run </a:t>
            </a:r>
            <a:r>
              <a:rPr kumimoji="0" lang="en-US" sz="1400" b="0" i="0" u="none" strike="noStrike" kern="0" cap="none" spc="0" normalizeH="0" baseline="0" noProof="0" dirty="0" err="1" smtClean="0">
                <a:ln>
                  <a:noFill/>
                </a:ln>
                <a:solidFill>
                  <a:prstClr val="black"/>
                </a:solidFill>
                <a:effectLst/>
                <a:uLnTx/>
                <a:uFillTx/>
              </a:rPr>
              <a:t>MaxMass</a:t>
            </a:r>
            <a:r>
              <a:rPr kumimoji="0" lang="en-US" sz="1400" b="0" i="0" u="none" strike="noStrike" kern="0" cap="none" spc="0" normalizeH="0" baseline="0" noProof="0" dirty="0" smtClean="0">
                <a:ln>
                  <a:noFill/>
                </a:ln>
                <a:solidFill>
                  <a:prstClr val="black"/>
                </a:solidFill>
                <a:effectLst/>
                <a:uLnTx/>
                <a:uFillTx/>
              </a:rPr>
              <a:t> (our modified version of </a:t>
            </a:r>
            <a:r>
              <a:rPr kumimoji="0" lang="en-US" sz="1400" b="0" i="0" u="none" strike="noStrike" kern="0" cap="none" spc="0" normalizeH="0" baseline="0" noProof="0" dirty="0" err="1" smtClean="0">
                <a:ln>
                  <a:noFill/>
                </a:ln>
                <a:solidFill>
                  <a:prstClr val="black"/>
                </a:solidFill>
                <a:effectLst/>
                <a:uLnTx/>
                <a:uFillTx/>
              </a:rPr>
              <a:t>MinGenome</a:t>
            </a:r>
            <a:r>
              <a:rPr kumimoji="0" lang="en-US" sz="1400" b="0" i="0" u="none" strike="noStrike" kern="0" cap="none" spc="0" normalizeH="0" baseline="0" noProof="0" dirty="0" smtClean="0">
                <a:ln>
                  <a:noFill/>
                </a:ln>
                <a:solidFill>
                  <a:prstClr val="black"/>
                </a:solidFill>
                <a:effectLst/>
                <a:uLnTx/>
                <a:uFillTx/>
              </a:rPr>
              <a:t>) using those molar percentages to predict which genes should be knocked out in step N+1. Compare our </a:t>
            </a:r>
            <a:r>
              <a:rPr kumimoji="0" lang="en-US" sz="1400" b="0" i="0" u="none" strike="noStrike" kern="0" cap="none" spc="0" normalizeH="0" baseline="0" noProof="0" dirty="0" err="1" smtClean="0">
                <a:ln>
                  <a:noFill/>
                </a:ln>
                <a:solidFill>
                  <a:prstClr val="black"/>
                </a:solidFill>
                <a:effectLst/>
                <a:uLnTx/>
                <a:uFillTx/>
              </a:rPr>
              <a:t>MaxMass</a:t>
            </a:r>
            <a:r>
              <a:rPr kumimoji="0" lang="en-US" sz="1400" b="0" i="0" u="none" strike="noStrike" kern="0" cap="none" spc="0" normalizeH="0" baseline="0" noProof="0" dirty="0" smtClean="0">
                <a:ln>
                  <a:noFill/>
                </a:ln>
                <a:solidFill>
                  <a:prstClr val="black"/>
                </a:solidFill>
                <a:effectLst/>
                <a:uLnTx/>
                <a:uFillTx/>
              </a:rPr>
              <a:t> predictions with the choice of actual step N+1 and </a:t>
            </a:r>
            <a:r>
              <a:rPr kumimoji="0" lang="en-US" sz="1400" b="0" i="0" u="none" strike="noStrike" kern="0" cap="none" spc="0" normalizeH="0" baseline="0" noProof="0" dirty="0" err="1" smtClean="0">
                <a:ln>
                  <a:noFill/>
                </a:ln>
                <a:solidFill>
                  <a:prstClr val="black"/>
                </a:solidFill>
                <a:effectLst/>
                <a:uLnTx/>
                <a:uFillTx/>
              </a:rPr>
              <a:t>MinGenome</a:t>
            </a:r>
            <a:r>
              <a:rPr kumimoji="0" lang="en-US" sz="1400" b="0" i="0" u="none" strike="noStrike" kern="0" cap="none" spc="0" normalizeH="0" baseline="0" noProof="0" dirty="0" smtClean="0">
                <a:ln>
                  <a:noFill/>
                </a:ln>
                <a:solidFill>
                  <a:prstClr val="black"/>
                </a:solidFill>
                <a:effectLst/>
                <a:uLnTx/>
                <a:uFillTx/>
              </a:rPr>
              <a:t> step to see how similar they are</a:t>
            </a:r>
          </a:p>
          <a:p>
            <a:pPr marL="0" marR="0" lvl="0" indent="0" defTabSz="91440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0" cap="none" spc="0" normalizeH="0" baseline="0" noProof="0" dirty="0" smtClean="0">
                <a:ln>
                  <a:noFill/>
                </a:ln>
                <a:solidFill>
                  <a:prstClr val="black"/>
                </a:solidFill>
                <a:effectLst/>
                <a:uLnTx/>
                <a:uFillTx/>
              </a:rPr>
              <a:t>      Take the </a:t>
            </a:r>
            <a:r>
              <a:rPr kumimoji="0" lang="en-US" sz="1400" b="0" i="0" u="none" strike="noStrike" kern="0" cap="none" spc="0" normalizeH="0" baseline="0" noProof="0" dirty="0" err="1" smtClean="0">
                <a:ln>
                  <a:noFill/>
                </a:ln>
                <a:solidFill>
                  <a:prstClr val="black"/>
                </a:solidFill>
                <a:effectLst/>
                <a:uLnTx/>
                <a:uFillTx/>
              </a:rPr>
              <a:t>iBAQ</a:t>
            </a:r>
            <a:r>
              <a:rPr kumimoji="0" lang="en-US" sz="1400" b="0" i="0" u="none" strike="noStrike" kern="0" cap="none" spc="0" normalizeH="0" baseline="0" noProof="0" dirty="0" smtClean="0">
                <a:ln>
                  <a:noFill/>
                </a:ln>
                <a:solidFill>
                  <a:prstClr val="black"/>
                </a:solidFill>
                <a:effectLst/>
                <a:uLnTx/>
                <a:uFillTx/>
              </a:rPr>
              <a:t> measurements for step N, remove all genes that were knocked out in actual step N+1   and recalculate the molar percentage. Compare with actual molar percentages in step N+1 using </a:t>
            </a:r>
            <a:r>
              <a:rPr kumimoji="0" lang="en-US" sz="1400" b="0" i="0" u="none" strike="noStrike" kern="0" cap="none" spc="0" normalizeH="0" baseline="0" noProof="0" dirty="0" smtClean="0">
                <a:ln>
                  <a:noFill/>
                </a:ln>
                <a:solidFill>
                  <a:prstClr val="black"/>
                </a:solidFill>
                <a:effectLst/>
                <a:uLnTx/>
                <a:uFillTx/>
                <a:hlinkClick r:id="rId10"/>
              </a:rPr>
              <a:t>KL divergence</a:t>
            </a:r>
            <a:r>
              <a:rPr kumimoji="0" lang="en-US" sz="1400" b="0" i="0" u="none" strike="noStrike" kern="0" cap="none" spc="0" normalizeH="0" baseline="0" noProof="0" dirty="0" smtClean="0">
                <a:ln>
                  <a:noFill/>
                </a:ln>
                <a:solidFill>
                  <a:prstClr val="black"/>
                </a:solidFill>
                <a:effectLst/>
                <a:uLnTx/>
                <a:uFillTx/>
              </a:rPr>
              <a:t> </a:t>
            </a:r>
            <a:endParaRPr kumimoji="0" lang="en-US" sz="1400" b="0" i="1" u="none" strike="noStrike" kern="0" cap="none" spc="0" normalizeH="0" baseline="0" noProof="0" dirty="0" smtClean="0">
              <a:ln>
                <a:noFill/>
              </a:ln>
              <a:solidFill>
                <a:prstClr val="black"/>
              </a:solidFill>
              <a:effectLst/>
              <a:uLnTx/>
              <a:uFillTx/>
              <a:latin typeface="STIXMathJax_Main"/>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smtClean="0">
                <a:ln>
                  <a:noFill/>
                </a:ln>
                <a:solidFill>
                  <a:prstClr val="black"/>
                </a:solidFill>
                <a:effectLst/>
                <a:uLnTx/>
                <a:uFillTx/>
                <a:latin typeface="STIXMathJax_Main"/>
              </a:rPr>
              <a:t>DKL</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smtClean="0">
                <a:ln>
                  <a:noFill/>
                </a:ln>
                <a:solidFill>
                  <a:prstClr val="black"/>
                </a:solidFill>
                <a:effectLst/>
                <a:uLnTx/>
                <a:uFillTx/>
                <a:latin typeface="STIXMathJax_Main"/>
              </a:rPr>
              <a:t>P</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smtClean="0">
                <a:ln>
                  <a:noFill/>
                </a:ln>
                <a:solidFill>
                  <a:prstClr val="black"/>
                </a:solidFill>
                <a:effectLst/>
                <a:uLnTx/>
                <a:uFillTx/>
                <a:latin typeface="STIXMathJax_Main"/>
              </a:rPr>
              <a:t>Q</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0" u="none" strike="noStrike" kern="0" cap="none" spc="0" normalizeH="0" baseline="0" noProof="0" dirty="0" smtClean="0">
                <a:ln>
                  <a:noFill/>
                </a:ln>
                <a:solidFill>
                  <a:prstClr val="black"/>
                </a:solidFill>
                <a:effectLst/>
                <a:uLnTx/>
                <a:uFillTx/>
                <a:latin typeface="STIXMathJax_Size1"/>
              </a:rPr>
              <a:t>∑</a:t>
            </a:r>
            <a:r>
              <a:rPr kumimoji="0" lang="en-US" sz="1400" b="0" i="1" u="none" strike="noStrike" kern="0" cap="none" spc="0" normalizeH="0" baseline="0" noProof="0" dirty="0" err="1" smtClean="0">
                <a:ln>
                  <a:noFill/>
                </a:ln>
                <a:solidFill>
                  <a:prstClr val="black"/>
                </a:solidFill>
                <a:effectLst/>
                <a:uLnTx/>
                <a:uFillTx/>
                <a:latin typeface="STIXMathJax_Main"/>
              </a:rPr>
              <a:t>iP</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err="1" smtClean="0">
                <a:ln>
                  <a:noFill/>
                </a:ln>
                <a:solidFill>
                  <a:prstClr val="black"/>
                </a:solidFill>
                <a:effectLst/>
                <a:uLnTx/>
                <a:uFillTx/>
                <a:latin typeface="STIXMathJax_Main"/>
              </a:rPr>
              <a:t>i</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0" u="none" strike="noStrike" kern="0" cap="none" spc="0" normalizeH="0" baseline="0" noProof="0" dirty="0" err="1" smtClean="0">
                <a:ln>
                  <a:noFill/>
                </a:ln>
                <a:solidFill>
                  <a:prstClr val="black"/>
                </a:solidFill>
                <a:effectLst/>
                <a:uLnTx/>
                <a:uFillTx/>
                <a:latin typeface="STIXMathJax_Main"/>
              </a:rPr>
              <a:t>log</a:t>
            </a:r>
            <a:r>
              <a:rPr kumimoji="0" lang="en-US" sz="1400" b="0" i="1" u="none" strike="noStrike" kern="0" cap="none" spc="0" normalizeH="0" baseline="0" noProof="0" dirty="0" err="1" smtClean="0">
                <a:ln>
                  <a:noFill/>
                </a:ln>
                <a:solidFill>
                  <a:prstClr val="black"/>
                </a:solidFill>
                <a:effectLst/>
                <a:uLnTx/>
                <a:uFillTx/>
                <a:latin typeface="STIXMathJax_Main"/>
              </a:rPr>
              <a:t>Q</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err="1" smtClean="0">
                <a:ln>
                  <a:noFill/>
                </a:ln>
                <a:solidFill>
                  <a:prstClr val="black"/>
                </a:solidFill>
                <a:effectLst/>
                <a:uLnTx/>
                <a:uFillTx/>
                <a:latin typeface="STIXMathJax_Main"/>
              </a:rPr>
              <a:t>i</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smtClean="0">
                <a:ln>
                  <a:noFill/>
                </a:ln>
                <a:solidFill>
                  <a:prstClr val="black"/>
                </a:solidFill>
                <a:effectLst/>
                <a:uLnTx/>
                <a:uFillTx/>
                <a:latin typeface="STIXMathJax_Main"/>
              </a:rPr>
              <a:t>P</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err="1" smtClean="0">
                <a:ln>
                  <a:noFill/>
                </a:ln>
                <a:solidFill>
                  <a:prstClr val="black"/>
                </a:solidFill>
                <a:effectLst/>
                <a:uLnTx/>
                <a:uFillTx/>
                <a:latin typeface="STIXMathJax_Main"/>
              </a:rPr>
              <a:t>i</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0" u="none" strike="noStrike" kern="0" cap="none" spc="0" normalizeH="0" baseline="0" noProof="0" dirty="0" smtClean="0">
                <a:ln>
                  <a:noFill/>
                </a:ln>
                <a:solidFill>
                  <a:prstClr val="black"/>
                </a:solidFill>
                <a:effectLst/>
                <a:uLnTx/>
                <a:uFillTx/>
              </a:rPr>
              <a:t>DKL(P∥Q)=−∑</a:t>
            </a:r>
            <a:r>
              <a:rPr kumimoji="0" lang="en-US" sz="1400" b="0" i="0" u="none" strike="noStrike" kern="0" cap="none" spc="0" normalizeH="0" baseline="0" noProof="0" dirty="0" err="1" smtClean="0">
                <a:ln>
                  <a:noFill/>
                </a:ln>
                <a:solidFill>
                  <a:prstClr val="black"/>
                </a:solidFill>
                <a:effectLst/>
                <a:uLnTx/>
                <a:uFillTx/>
              </a:rPr>
              <a:t>iP</a:t>
            </a:r>
            <a:r>
              <a:rPr kumimoji="0" lang="en-US" sz="1400" b="0" i="0" u="none" strike="noStrike" kern="0" cap="none" spc="0" normalizeH="0" baseline="0" noProof="0" dirty="0" smtClean="0">
                <a:ln>
                  <a:noFill/>
                </a:ln>
                <a:solidFill>
                  <a:prstClr val="black"/>
                </a:solidFill>
                <a:effectLst/>
                <a:uLnTx/>
                <a:uFillTx/>
              </a:rPr>
              <a:t>(</a:t>
            </a:r>
            <a:r>
              <a:rPr kumimoji="0" lang="en-US" sz="1400" b="0" i="0" u="none" strike="noStrike" kern="0" cap="none" spc="0" normalizeH="0" baseline="0" noProof="0" dirty="0" err="1" smtClean="0">
                <a:ln>
                  <a:noFill/>
                </a:ln>
                <a:solidFill>
                  <a:prstClr val="black"/>
                </a:solidFill>
                <a:effectLst/>
                <a:uLnTx/>
                <a:uFillTx/>
              </a:rPr>
              <a:t>i</a:t>
            </a:r>
            <a:r>
              <a:rPr kumimoji="0" lang="en-US" sz="1400" b="0" i="0" u="none" strike="noStrike" kern="0" cap="none" spc="0" normalizeH="0" baseline="0" noProof="0" dirty="0" smtClean="0">
                <a:ln>
                  <a:noFill/>
                </a:ln>
                <a:solidFill>
                  <a:prstClr val="black"/>
                </a:solidFill>
                <a:effectLst/>
                <a:uLnTx/>
                <a:uFillTx/>
              </a:rPr>
              <a:t>)</a:t>
            </a:r>
            <a:r>
              <a:rPr kumimoji="0" lang="en-US" sz="1400" b="0" i="0" u="none" strike="noStrike" kern="0" cap="none" spc="0" normalizeH="0" baseline="0" noProof="0" dirty="0" err="1" smtClean="0">
                <a:ln>
                  <a:noFill/>
                </a:ln>
                <a:solidFill>
                  <a:prstClr val="black"/>
                </a:solidFill>
                <a:effectLst/>
                <a:uLnTx/>
                <a:uFillTx/>
              </a:rPr>
              <a:t>log⁡Q</a:t>
            </a:r>
            <a:r>
              <a:rPr kumimoji="0" lang="en-US" sz="1400" b="0" i="0" u="none" strike="noStrike" kern="0" cap="none" spc="0" normalizeH="0" baseline="0" noProof="0" dirty="0" smtClean="0">
                <a:ln>
                  <a:noFill/>
                </a:ln>
                <a:solidFill>
                  <a:prstClr val="black"/>
                </a:solidFill>
                <a:effectLst/>
                <a:uLnTx/>
                <a:uFillTx/>
              </a:rPr>
              <a:t>(</a:t>
            </a:r>
            <a:r>
              <a:rPr kumimoji="0" lang="en-US" sz="1400" b="0" i="0" u="none" strike="noStrike" kern="0" cap="none" spc="0" normalizeH="0" baseline="0" noProof="0" dirty="0" err="1" smtClean="0">
                <a:ln>
                  <a:noFill/>
                </a:ln>
                <a:solidFill>
                  <a:prstClr val="black"/>
                </a:solidFill>
                <a:effectLst/>
                <a:uLnTx/>
                <a:uFillTx/>
              </a:rPr>
              <a:t>i</a:t>
            </a:r>
            <a:r>
              <a:rPr kumimoji="0" lang="en-US" sz="1400" b="0" i="0" u="none" strike="noStrike" kern="0" cap="none" spc="0" normalizeH="0" baseline="0" noProof="0" dirty="0" smtClean="0">
                <a:ln>
                  <a:noFill/>
                </a:ln>
                <a:solidFill>
                  <a:prstClr val="black"/>
                </a:solidFill>
                <a:effectLst/>
                <a:uLnTx/>
                <a:uFillTx/>
              </a:rPr>
              <a:t>)P(</a:t>
            </a:r>
            <a:r>
              <a:rPr kumimoji="0" lang="en-US" sz="1400" b="0" i="0" u="none" strike="noStrike" kern="0" cap="none" spc="0" normalizeH="0" baseline="0" noProof="0" dirty="0" err="1" smtClean="0">
                <a:ln>
                  <a:noFill/>
                </a:ln>
                <a:solidFill>
                  <a:prstClr val="black"/>
                </a:solidFill>
                <a:effectLst/>
                <a:uLnTx/>
                <a:uFillTx/>
              </a:rPr>
              <a:t>i</a:t>
            </a:r>
            <a:r>
              <a:rPr kumimoji="0" lang="en-US" sz="1400" b="0" i="0" u="none" strike="noStrike" kern="0" cap="none" spc="0" normalizeH="0" baseline="0" noProof="0" dirty="0" smtClean="0">
                <a:ln>
                  <a:noFill/>
                </a:ln>
                <a:solidFill>
                  <a:prstClr val="black"/>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or even more simply the Euclidean distance metric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smtClean="0">
                <a:ln>
                  <a:noFill/>
                </a:ln>
                <a:solidFill>
                  <a:prstClr val="black"/>
                </a:solidFill>
                <a:effectLst/>
                <a:uLnTx/>
                <a:uFillTx/>
                <a:latin typeface="STIXMathJax_Main"/>
              </a:rPr>
              <a:t>D</a:t>
            </a:r>
            <a:r>
              <a:rPr kumimoji="0" lang="en-US" sz="1400" b="0" i="0" u="none" strike="noStrike" kern="0" cap="none" spc="0" normalizeH="0" baseline="0" noProof="0" dirty="0" smtClean="0">
                <a:ln>
                  <a:noFill/>
                </a:ln>
                <a:solidFill>
                  <a:prstClr val="black"/>
                </a:solidFill>
                <a:effectLst/>
                <a:uLnTx/>
                <a:uFillTx/>
                <a:latin typeface="STIXMathJax_Main"/>
              </a:rPr>
              <a:t>2(</a:t>
            </a:r>
            <a:r>
              <a:rPr kumimoji="0" lang="en-US" sz="1400" b="0" i="1" u="none" strike="noStrike" kern="0" cap="none" spc="0" normalizeH="0" baseline="0" noProof="0" dirty="0" smtClean="0">
                <a:ln>
                  <a:noFill/>
                </a:ln>
                <a:solidFill>
                  <a:prstClr val="black"/>
                </a:solidFill>
                <a:effectLst/>
                <a:uLnTx/>
                <a:uFillTx/>
                <a:latin typeface="STIXMathJax_Main"/>
              </a:rPr>
              <a:t>P</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smtClean="0">
                <a:ln>
                  <a:noFill/>
                </a:ln>
                <a:solidFill>
                  <a:prstClr val="black"/>
                </a:solidFill>
                <a:effectLst/>
                <a:uLnTx/>
                <a:uFillTx/>
                <a:latin typeface="STIXMathJax_Main"/>
              </a:rPr>
              <a:t>Q</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0" u="none" strike="noStrike" kern="0" cap="none" spc="0" normalizeH="0" baseline="0" noProof="0" dirty="0" smtClean="0">
                <a:ln>
                  <a:noFill/>
                </a:ln>
                <a:solidFill>
                  <a:prstClr val="black"/>
                </a:solidFill>
                <a:effectLst/>
                <a:uLnTx/>
                <a:uFillTx/>
                <a:latin typeface="STIXMathJax_Size1"/>
              </a:rPr>
              <a:t>∑</a:t>
            </a:r>
            <a:r>
              <a:rPr kumimoji="0" lang="en-US" sz="1400" b="0" i="1" u="none" strike="noStrike" kern="0" cap="none" spc="0" normalizeH="0" baseline="0" noProof="0" dirty="0" err="1" smtClean="0">
                <a:ln>
                  <a:noFill/>
                </a:ln>
                <a:solidFill>
                  <a:prstClr val="black"/>
                </a:solidFill>
                <a:effectLst/>
                <a:uLnTx/>
                <a:uFillTx/>
                <a:latin typeface="STIXMathJax_Main"/>
              </a:rPr>
              <a:t>i</a:t>
            </a:r>
            <a:r>
              <a:rPr kumimoji="0" lang="en-US" sz="1400" b="0" i="0" u="none" strike="noStrike" kern="0" cap="none" spc="0" normalizeH="0" baseline="0" noProof="0" dirty="0" err="1" smtClean="0">
                <a:ln>
                  <a:noFill/>
                </a:ln>
                <a:solidFill>
                  <a:prstClr val="black"/>
                </a:solidFill>
                <a:effectLst/>
                <a:uLnTx/>
                <a:uFillTx/>
                <a:latin typeface="STIXMathJax_Main"/>
              </a:rPr>
              <a:t>∥</a:t>
            </a:r>
            <a:r>
              <a:rPr kumimoji="0" lang="en-US" sz="1400" b="0" i="1" u="none" strike="noStrike" kern="0" cap="none" spc="0" normalizeH="0" baseline="0" noProof="0" dirty="0" err="1" smtClean="0">
                <a:ln>
                  <a:noFill/>
                </a:ln>
                <a:solidFill>
                  <a:prstClr val="black"/>
                </a:solidFill>
                <a:effectLst/>
                <a:uLnTx/>
                <a:uFillTx/>
                <a:latin typeface="STIXMathJax_Main"/>
              </a:rPr>
              <a:t>P</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smtClean="0">
                <a:ln>
                  <a:noFill/>
                </a:ln>
                <a:solidFill>
                  <a:prstClr val="black"/>
                </a:solidFill>
                <a:effectLst/>
                <a:uLnTx/>
                <a:uFillTx/>
                <a:latin typeface="STIXMathJax_Main"/>
              </a:rPr>
              <a:t>i</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smtClean="0">
                <a:ln>
                  <a:noFill/>
                </a:ln>
                <a:solidFill>
                  <a:prstClr val="black"/>
                </a:solidFill>
                <a:effectLst/>
                <a:uLnTx/>
                <a:uFillTx/>
                <a:latin typeface="STIXMathJax_Main"/>
              </a:rPr>
              <a:t>Q</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smtClean="0">
                <a:ln>
                  <a:noFill/>
                </a:ln>
                <a:solidFill>
                  <a:prstClr val="black"/>
                </a:solidFill>
                <a:effectLst/>
                <a:uLnTx/>
                <a:uFillTx/>
                <a:latin typeface="STIXMathJax_Main"/>
              </a:rPr>
              <a:t>i</a:t>
            </a:r>
            <a:r>
              <a:rPr kumimoji="0" lang="en-US" sz="1400" b="0" i="0" u="none" strike="noStrike" kern="0" cap="none" spc="0" normalizeH="0" baseline="0" noProof="0" dirty="0" smtClean="0">
                <a:ln>
                  <a:noFill/>
                </a:ln>
                <a:solidFill>
                  <a:prstClr val="black"/>
                </a:solidFill>
                <a:effectLst/>
                <a:uLnTx/>
                <a:uFillTx/>
                <a:latin typeface="STIXMathJax_Main"/>
              </a:rPr>
              <a:t>)∥2</a:t>
            </a:r>
            <a:r>
              <a:rPr kumimoji="0" lang="en-US" sz="1400" b="0" i="0" u="none" strike="noStrike" kern="0" cap="none" spc="0" normalizeH="0" baseline="0" noProof="0" dirty="0" smtClean="0">
                <a:ln>
                  <a:noFill/>
                </a:ln>
                <a:solidFill>
                  <a:prstClr val="black"/>
                </a:solidFill>
                <a:effectLst/>
                <a:uLnTx/>
                <a:uFillTx/>
              </a:rPr>
              <a:t>D2(P,Q)=∑</a:t>
            </a:r>
            <a:r>
              <a:rPr kumimoji="0" lang="en-US" sz="1400" b="0" i="0" u="none" strike="noStrike" kern="0" cap="none" spc="0" normalizeH="0" baseline="0" noProof="0" dirty="0" err="1" smtClean="0">
                <a:ln>
                  <a:noFill/>
                </a:ln>
                <a:solidFill>
                  <a:prstClr val="black"/>
                </a:solidFill>
                <a:effectLst/>
                <a:uLnTx/>
                <a:uFillTx/>
              </a:rPr>
              <a:t>i∥P</a:t>
            </a:r>
            <a:r>
              <a:rPr kumimoji="0" lang="en-US" sz="1400" b="0" i="0" u="none" strike="noStrike" kern="0" cap="none" spc="0" normalizeH="0" baseline="0" noProof="0" dirty="0" smtClean="0">
                <a:ln>
                  <a:noFill/>
                </a:ln>
                <a:solidFill>
                  <a:prstClr val="black"/>
                </a:solidFill>
                <a:effectLst/>
                <a:uLnTx/>
                <a:uFillTx/>
              </a:rPr>
              <a:t>(i)−Q(i)∥2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where </a:t>
            </a:r>
            <a:r>
              <a:rPr kumimoji="0" lang="en-US" sz="1400" b="0" i="1" u="none" strike="noStrike" kern="0" cap="none" spc="0" normalizeH="0" baseline="0" noProof="0" dirty="0" smtClean="0">
                <a:ln>
                  <a:noFill/>
                </a:ln>
                <a:solidFill>
                  <a:prstClr val="black"/>
                </a:solidFill>
                <a:effectLst/>
                <a:uLnTx/>
                <a:uFillTx/>
                <a:latin typeface="STIXMathJax_Main"/>
              </a:rPr>
              <a:t>P</a:t>
            </a:r>
            <a:r>
              <a:rPr kumimoji="0" lang="en-US" sz="1400" b="0" i="0" u="none" strike="noStrike" kern="0" cap="none" spc="0" normalizeH="0" baseline="0" noProof="0" dirty="0" smtClean="0">
                <a:ln>
                  <a:noFill/>
                </a:ln>
                <a:solidFill>
                  <a:prstClr val="black"/>
                </a:solidFill>
                <a:effectLst/>
                <a:uLnTx/>
                <a:uFillTx/>
              </a:rPr>
              <a:t>P is the actual molar percentages and </a:t>
            </a:r>
            <a:r>
              <a:rPr kumimoji="0" lang="en-US" sz="1400" b="0" i="1" u="none" strike="noStrike" kern="0" cap="none" spc="0" normalizeH="0" baseline="0" noProof="0" dirty="0" smtClean="0">
                <a:ln>
                  <a:noFill/>
                </a:ln>
                <a:solidFill>
                  <a:prstClr val="black"/>
                </a:solidFill>
                <a:effectLst/>
                <a:uLnTx/>
                <a:uFillTx/>
                <a:latin typeface="STIXMathJax_Main"/>
              </a:rPr>
              <a:t>Q</a:t>
            </a:r>
            <a:r>
              <a:rPr kumimoji="0" lang="en-US" sz="1400" b="0" i="0" u="none" strike="noStrike" kern="0" cap="none" spc="0" normalizeH="0" baseline="0" noProof="0" dirty="0" smtClean="0">
                <a:ln>
                  <a:noFill/>
                </a:ln>
                <a:solidFill>
                  <a:prstClr val="black"/>
                </a:solidFill>
                <a:effectLst/>
                <a:uLnTx/>
                <a:uFillTx/>
              </a:rPr>
              <a:t>Q is the predicted molar percentage. This gives us a measure of how much protein expression changed as a result of the knockouts. If </a:t>
            </a:r>
            <a:r>
              <a:rPr kumimoji="0" lang="en-US" sz="1400" b="0" i="1" u="none" strike="noStrike" kern="0" cap="none" spc="0" normalizeH="0" baseline="0" noProof="0" dirty="0" smtClean="0">
                <a:ln>
                  <a:noFill/>
                </a:ln>
                <a:solidFill>
                  <a:prstClr val="black"/>
                </a:solidFill>
                <a:effectLst/>
                <a:uLnTx/>
                <a:uFillTx/>
                <a:latin typeface="STIXMathJax_Main"/>
              </a:rPr>
              <a:t>DKL</a:t>
            </a:r>
            <a:r>
              <a:rPr kumimoji="0" lang="en-US" sz="1400" b="0" i="0" u="none" strike="noStrike" kern="0" cap="none" spc="0" normalizeH="0" baseline="0" noProof="0" dirty="0" smtClean="0">
                <a:ln>
                  <a:noFill/>
                </a:ln>
                <a:solidFill>
                  <a:prstClr val="black"/>
                </a:solidFill>
                <a:effectLst/>
                <a:uLnTx/>
                <a:uFillTx/>
                <a:latin typeface="STIXMathJax_Main"/>
              </a:rPr>
              <a:t>=0</a:t>
            </a:r>
            <a:r>
              <a:rPr kumimoji="0" lang="en-US" sz="1400" b="0" i="0" u="none" strike="noStrike" kern="0" cap="none" spc="0" normalizeH="0" baseline="0" noProof="0" dirty="0" smtClean="0">
                <a:ln>
                  <a:noFill/>
                </a:ln>
                <a:solidFill>
                  <a:prstClr val="black"/>
                </a:solidFill>
                <a:effectLst/>
                <a:uLnTx/>
                <a:uFillTx/>
              </a:rPr>
              <a:t>DKL=0 then it is an exact match. If it is greater than This doesn't tell us how much protein capacity we reclaimed, but it will give us an idea of how valid our assumptions are for using molar percentage to choose which genes to knock out.</a:t>
            </a:r>
          </a:p>
        </p:txBody>
      </p:sp>
      <p:sp>
        <p:nvSpPr>
          <p:cNvPr id="32" name="TextBox 31"/>
          <p:cNvSpPr txBox="1"/>
          <p:nvPr/>
        </p:nvSpPr>
        <p:spPr>
          <a:xfrm>
            <a:off x="9198498" y="3730123"/>
            <a:ext cx="10782476" cy="2954655"/>
          </a:xfrm>
          <a:prstGeom prst="rect">
            <a:avLst/>
          </a:prstGeom>
          <a:noFill/>
        </p:spPr>
        <p:txBody>
          <a:bodyPr wrap="square" rtlCol="0">
            <a:spAutoFit/>
          </a:bodyPr>
          <a:lstStyle/>
          <a:p>
            <a:r>
              <a:rPr lang="en-US" dirty="0" smtClean="0"/>
              <a:t>In this here text box we write out the details of the project with each section called out (motivation of </a:t>
            </a:r>
            <a:r>
              <a:rPr lang="en-US" dirty="0" err="1" smtClean="0"/>
              <a:t>minigenome</a:t>
            </a:r>
            <a:r>
              <a:rPr lang="en-US" dirty="0" smtClean="0"/>
              <a:t>- mini-proteome for max mass recovery (LEFT) deletion diagram (below) protein allocation of host (RIGHT)  in this way the text acts as figure legend and is redundant/expands on the visual explanation taking up the whole top 1/3 of the poster</a:t>
            </a:r>
            <a:endParaRPr lang="en-US" dirty="0"/>
          </a:p>
        </p:txBody>
      </p:sp>
      <p:sp>
        <p:nvSpPr>
          <p:cNvPr id="36" name="TextBox 35"/>
          <p:cNvSpPr txBox="1"/>
          <p:nvPr/>
        </p:nvSpPr>
        <p:spPr>
          <a:xfrm>
            <a:off x="7315200" y="9400533"/>
            <a:ext cx="1653915" cy="2954655"/>
          </a:xfrm>
          <a:prstGeom prst="rect">
            <a:avLst/>
          </a:prstGeom>
          <a:noFill/>
        </p:spPr>
        <p:txBody>
          <a:bodyPr wrap="square" rtlCol="0">
            <a:spAutoFit/>
          </a:bodyPr>
          <a:lstStyle/>
          <a:p>
            <a:r>
              <a:rPr lang="en-US" dirty="0" smtClean="0"/>
              <a:t>Figure to the left of this box legend if needed </a:t>
            </a:r>
            <a:endParaRPr lang="en-US" dirty="0"/>
          </a:p>
        </p:txBody>
      </p:sp>
      <p:sp>
        <p:nvSpPr>
          <p:cNvPr id="37" name="TextBox 36"/>
          <p:cNvSpPr txBox="1"/>
          <p:nvPr/>
        </p:nvSpPr>
        <p:spPr>
          <a:xfrm>
            <a:off x="13662285" y="9552933"/>
            <a:ext cx="1653915" cy="2954655"/>
          </a:xfrm>
          <a:prstGeom prst="rect">
            <a:avLst/>
          </a:prstGeom>
          <a:noFill/>
        </p:spPr>
        <p:txBody>
          <a:bodyPr wrap="square" rtlCol="0">
            <a:spAutoFit/>
          </a:bodyPr>
          <a:lstStyle/>
          <a:p>
            <a:r>
              <a:rPr lang="en-US" dirty="0" smtClean="0"/>
              <a:t>Figure to the left of this box legend if needed </a:t>
            </a:r>
            <a:endParaRPr lang="en-US" dirty="0"/>
          </a:p>
        </p:txBody>
      </p:sp>
      <p:sp>
        <p:nvSpPr>
          <p:cNvPr id="38" name="TextBox 37"/>
          <p:cNvSpPr txBox="1"/>
          <p:nvPr/>
        </p:nvSpPr>
        <p:spPr>
          <a:xfrm>
            <a:off x="22933200" y="8770393"/>
            <a:ext cx="3642591" cy="2000548"/>
          </a:xfrm>
          <a:prstGeom prst="rect">
            <a:avLst/>
          </a:prstGeom>
          <a:noFill/>
        </p:spPr>
        <p:txBody>
          <a:bodyPr wrap="square" rtlCol="0">
            <a:spAutoFit/>
          </a:bodyPr>
          <a:lstStyle/>
          <a:p>
            <a:r>
              <a:rPr lang="en-US" dirty="0" smtClean="0"/>
              <a:t>Figure to the left of this box legend fully explaining what we are seeing </a:t>
            </a:r>
            <a:endParaRPr lang="en-US" dirty="0"/>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73</TotalTime>
  <Words>650</Words>
  <Application>Microsoft Office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STIXMathJax_Main</vt:lpstr>
      <vt:lpstr>STIXMathJax_Operators</vt:lpstr>
      <vt:lpstr>STIXMathJax_Size1</vt:lpstr>
      <vt:lpstr>STIXMathJax_Variants</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Teuton, Jeremy R</cp:lastModifiedBy>
  <cp:revision>29</cp:revision>
  <dcterms:created xsi:type="dcterms:W3CDTF">2012-11-30T02:20:55Z</dcterms:created>
  <dcterms:modified xsi:type="dcterms:W3CDTF">2019-01-04T20:36:09Z</dcterms:modified>
</cp:coreProperties>
</file>